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69" r:id="rId1"/>
  </p:sldMasterIdLst>
  <p:notesMasterIdLst>
    <p:notesMasterId r:id="rId31"/>
  </p:notesMasterIdLst>
  <p:sldIdLst>
    <p:sldId id="256" r:id="rId2"/>
    <p:sldId id="368" r:id="rId3"/>
    <p:sldId id="275" r:id="rId4"/>
    <p:sldId id="339" r:id="rId5"/>
    <p:sldId id="369" r:id="rId6"/>
    <p:sldId id="273" r:id="rId7"/>
    <p:sldId id="382" r:id="rId8"/>
    <p:sldId id="388" r:id="rId9"/>
    <p:sldId id="389" r:id="rId10"/>
    <p:sldId id="351" r:id="rId11"/>
    <p:sldId id="358" r:id="rId12"/>
    <p:sldId id="384" r:id="rId13"/>
    <p:sldId id="376" r:id="rId14"/>
    <p:sldId id="381" r:id="rId15"/>
    <p:sldId id="390" r:id="rId16"/>
    <p:sldId id="391" r:id="rId17"/>
    <p:sldId id="341" r:id="rId18"/>
    <p:sldId id="342" r:id="rId19"/>
    <p:sldId id="343" r:id="rId20"/>
    <p:sldId id="283" r:id="rId21"/>
    <p:sldId id="269" r:id="rId22"/>
    <p:sldId id="278" r:id="rId23"/>
    <p:sldId id="392" r:id="rId24"/>
    <p:sldId id="393" r:id="rId25"/>
    <p:sldId id="394" r:id="rId26"/>
    <p:sldId id="396" r:id="rId27"/>
    <p:sldId id="395" r:id="rId28"/>
    <p:sldId id="276" r:id="rId29"/>
    <p:sldId id="397" r:id="rId3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4FF1E5E-5EAE-40D3-8448-9CF51EE68762}">
          <p14:sldIdLst>
            <p14:sldId id="256"/>
            <p14:sldId id="368"/>
            <p14:sldId id="275"/>
            <p14:sldId id="339"/>
            <p14:sldId id="369"/>
            <p14:sldId id="273"/>
            <p14:sldId id="382"/>
            <p14:sldId id="388"/>
            <p14:sldId id="389"/>
            <p14:sldId id="351"/>
            <p14:sldId id="358"/>
            <p14:sldId id="384"/>
          </p14:sldIdLst>
        </p14:section>
        <p14:section name="Раздел без заголовка" id="{AC1AE1C7-7ED8-4321-84B2-8491E1B92269}">
          <p14:sldIdLst>
            <p14:sldId id="376"/>
            <p14:sldId id="381"/>
            <p14:sldId id="390"/>
            <p14:sldId id="391"/>
            <p14:sldId id="341"/>
            <p14:sldId id="342"/>
            <p14:sldId id="343"/>
            <p14:sldId id="283"/>
            <p14:sldId id="269"/>
            <p14:sldId id="278"/>
            <p14:sldId id="392"/>
            <p14:sldId id="393"/>
            <p14:sldId id="394"/>
            <p14:sldId id="396"/>
            <p14:sldId id="395"/>
            <p14:sldId id="276"/>
            <p14:sldId id="3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5ECE"/>
    <a:srgbClr val="E9EBF5"/>
    <a:srgbClr val="DD9BA9"/>
    <a:srgbClr val="92E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63" autoAdjust="0"/>
    <p:restoredTop sz="92164" autoAdjust="0"/>
  </p:normalViewPr>
  <p:slideViewPr>
    <p:cSldViewPr>
      <p:cViewPr varScale="1">
        <p:scale>
          <a:sx n="105" d="100"/>
          <a:sy n="105" d="100"/>
        </p:scale>
        <p:origin x="20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6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562922534893445E-2"/>
          <c:y val="7.6747526628095447E-2"/>
          <c:w val="0.93859138859123181"/>
          <c:h val="0.67482441409643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DD9B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Лист1!$A$2:$A$30</c:f>
              <c:strCache>
                <c:ptCount val="29"/>
                <c:pt idx="0">
                  <c:v>СГП№3</c:v>
                </c:pt>
                <c:pt idx="1">
                  <c:v>СДП№3</c:v>
                </c:pt>
                <c:pt idx="2">
                  <c:v>СГБ</c:v>
                </c:pt>
                <c:pt idx="3">
                  <c:v>ЭГП</c:v>
                </c:pt>
                <c:pt idx="4">
                  <c:v>ВБСМП</c:v>
                </c:pt>
                <c:pt idx="5">
                  <c:v>ВДБ</c:v>
                </c:pt>
                <c:pt idx="6">
                  <c:v>ИНТИНСКАЯ ЦГБ</c:v>
                </c:pt>
                <c:pt idx="7">
                  <c:v>ГП№2 ЯРЕГА</c:v>
                </c:pt>
                <c:pt idx="8">
                  <c:v>УДБ</c:v>
                </c:pt>
                <c:pt idx="9">
                  <c:v>УГП</c:v>
                </c:pt>
                <c:pt idx="10">
                  <c:v>ВЦРБ</c:v>
                </c:pt>
                <c:pt idx="11">
                  <c:v>ИЖЕМСКАЯ ЦРБ</c:v>
                </c:pt>
                <c:pt idx="12">
                  <c:v>КНЯЖПОГОСТСКАЯ ЦРБ</c:v>
                </c:pt>
                <c:pt idx="13">
                  <c:v>КОЙГОРОДСКАЯ ЦРБ</c:v>
                </c:pt>
                <c:pt idx="14">
                  <c:v>КОРТКЕРОССКАЯ ЦРБ</c:v>
                </c:pt>
                <c:pt idx="15">
                  <c:v>ПЕЧОРСКАЯ ЦРБ</c:v>
                </c:pt>
                <c:pt idx="16">
                  <c:v>ПРИЛУЗСКАЯ ЦРБ</c:v>
                </c:pt>
                <c:pt idx="17">
                  <c:v>СОСНОГОРСКАЯ ЦРБ</c:v>
                </c:pt>
                <c:pt idx="18">
                  <c:v>СЫКТЫВДИНСКАЯ ЦРБ</c:v>
                </c:pt>
                <c:pt idx="19">
                  <c:v>СЫСОЛЬСКАЯ ЦРБ</c:v>
                </c:pt>
                <c:pt idx="20">
                  <c:v>ТРОИЦКО-ПЕЧОРСКАЯ ЦРБ</c:v>
                </c:pt>
                <c:pt idx="21">
                  <c:v>УДОРСКАЯ ЦРБ</c:v>
                </c:pt>
                <c:pt idx="22">
                  <c:v>УСИНСКАЯ ЦРБ</c:v>
                </c:pt>
                <c:pt idx="23">
                  <c:v>УСТЬ-ВЫМСКАЯ ЦРБ</c:v>
                </c:pt>
                <c:pt idx="24">
                  <c:v>УСТЬ-КУЛОМСКАЯ ЦРБ</c:v>
                </c:pt>
                <c:pt idx="25">
                  <c:v>УСТЬ-ЦИЛЕМСКАЯ ЦРБ</c:v>
                </c:pt>
                <c:pt idx="26">
                  <c:v>МОНДИ </c:v>
                </c:pt>
                <c:pt idx="27">
                  <c:v>МИКУНЬ РЖД</c:v>
                </c:pt>
                <c:pt idx="28">
                  <c:v>РЕСПУБЛИКА КОМИ</c:v>
                </c:pt>
              </c:strCache>
            </c:strRef>
          </c:cat>
          <c:val>
            <c:numRef>
              <c:f>Лист1!$B$2:$B$30</c:f>
              <c:numCache>
                <c:formatCode>0.0</c:formatCode>
                <c:ptCount val="29"/>
                <c:pt idx="0">
                  <c:v>83.3</c:v>
                </c:pt>
                <c:pt idx="1">
                  <c:v>75</c:v>
                </c:pt>
                <c:pt idx="2">
                  <c:v>77.3</c:v>
                </c:pt>
                <c:pt idx="3">
                  <c:v>59.4</c:v>
                </c:pt>
                <c:pt idx="4">
                  <c:v>76.900000000000006</c:v>
                </c:pt>
                <c:pt idx="5">
                  <c:v>87.5</c:v>
                </c:pt>
                <c:pt idx="6">
                  <c:v>91.7</c:v>
                </c:pt>
                <c:pt idx="7">
                  <c:v>70</c:v>
                </c:pt>
                <c:pt idx="8">
                  <c:v>60</c:v>
                </c:pt>
                <c:pt idx="9">
                  <c:v>77.099999999999994</c:v>
                </c:pt>
                <c:pt idx="10">
                  <c:v>68.099999999999994</c:v>
                </c:pt>
                <c:pt idx="11">
                  <c:v>100</c:v>
                </c:pt>
                <c:pt idx="12">
                  <c:v>63.4</c:v>
                </c:pt>
                <c:pt idx="13">
                  <c:v>80.900000000000006</c:v>
                </c:pt>
                <c:pt idx="14">
                  <c:v>86.8</c:v>
                </c:pt>
                <c:pt idx="15">
                  <c:v>63.3</c:v>
                </c:pt>
                <c:pt idx="16">
                  <c:v>86</c:v>
                </c:pt>
                <c:pt idx="17">
                  <c:v>70.599999999999994</c:v>
                </c:pt>
                <c:pt idx="18">
                  <c:v>43.9</c:v>
                </c:pt>
                <c:pt idx="19">
                  <c:v>100</c:v>
                </c:pt>
                <c:pt idx="20">
                  <c:v>82.4</c:v>
                </c:pt>
                <c:pt idx="21">
                  <c:v>71</c:v>
                </c:pt>
                <c:pt idx="22">
                  <c:v>35.200000000000003</c:v>
                </c:pt>
                <c:pt idx="23">
                  <c:v>94</c:v>
                </c:pt>
                <c:pt idx="24">
                  <c:v>84.2</c:v>
                </c:pt>
                <c:pt idx="25">
                  <c:v>100</c:v>
                </c:pt>
                <c:pt idx="26">
                  <c:v>90</c:v>
                </c:pt>
                <c:pt idx="27">
                  <c:v>25</c:v>
                </c:pt>
                <c:pt idx="28">
                  <c:v>75.459999999999994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03-4430-BF2D-AB104EB31F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30.10.2023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Лист1!$A$2:$A$30</c:f>
              <c:strCache>
                <c:ptCount val="29"/>
                <c:pt idx="0">
                  <c:v>СГП№3</c:v>
                </c:pt>
                <c:pt idx="1">
                  <c:v>СДП№3</c:v>
                </c:pt>
                <c:pt idx="2">
                  <c:v>СГБ</c:v>
                </c:pt>
                <c:pt idx="3">
                  <c:v>ЭГП</c:v>
                </c:pt>
                <c:pt idx="4">
                  <c:v>ВБСМП</c:v>
                </c:pt>
                <c:pt idx="5">
                  <c:v>ВДБ</c:v>
                </c:pt>
                <c:pt idx="6">
                  <c:v>ИНТИНСКАЯ ЦГБ</c:v>
                </c:pt>
                <c:pt idx="7">
                  <c:v>ГП№2 ЯРЕГА</c:v>
                </c:pt>
                <c:pt idx="8">
                  <c:v>УДБ</c:v>
                </c:pt>
                <c:pt idx="9">
                  <c:v>УГП</c:v>
                </c:pt>
                <c:pt idx="10">
                  <c:v>ВЦРБ</c:v>
                </c:pt>
                <c:pt idx="11">
                  <c:v>ИЖЕМСКАЯ ЦРБ</c:v>
                </c:pt>
                <c:pt idx="12">
                  <c:v>КНЯЖПОГОСТСКАЯ ЦРБ</c:v>
                </c:pt>
                <c:pt idx="13">
                  <c:v>КОЙГОРОДСКАЯ ЦРБ</c:v>
                </c:pt>
                <c:pt idx="14">
                  <c:v>КОРТКЕРОССКАЯ ЦРБ</c:v>
                </c:pt>
                <c:pt idx="15">
                  <c:v>ПЕЧОРСКАЯ ЦРБ</c:v>
                </c:pt>
                <c:pt idx="16">
                  <c:v>ПРИЛУЗСКАЯ ЦРБ</c:v>
                </c:pt>
                <c:pt idx="17">
                  <c:v>СОСНОГОРСКАЯ ЦРБ</c:v>
                </c:pt>
                <c:pt idx="18">
                  <c:v>СЫКТЫВДИНСКАЯ ЦРБ</c:v>
                </c:pt>
                <c:pt idx="19">
                  <c:v>СЫСОЛЬСКАЯ ЦРБ</c:v>
                </c:pt>
                <c:pt idx="20">
                  <c:v>ТРОИЦКО-ПЕЧОРСКАЯ ЦРБ</c:v>
                </c:pt>
                <c:pt idx="21">
                  <c:v>УДОРСКАЯ ЦРБ</c:v>
                </c:pt>
                <c:pt idx="22">
                  <c:v>УСИНСКАЯ ЦРБ</c:v>
                </c:pt>
                <c:pt idx="23">
                  <c:v>УСТЬ-ВЫМСКАЯ ЦРБ</c:v>
                </c:pt>
                <c:pt idx="24">
                  <c:v>УСТЬ-КУЛОМСКАЯ ЦРБ</c:v>
                </c:pt>
                <c:pt idx="25">
                  <c:v>УСТЬ-ЦИЛЕМСКАЯ ЦРБ</c:v>
                </c:pt>
                <c:pt idx="26">
                  <c:v>МОНДИ </c:v>
                </c:pt>
                <c:pt idx="27">
                  <c:v>МИКУНЬ РЖД</c:v>
                </c:pt>
                <c:pt idx="28">
                  <c:v>РЕСПУБЛИКА КОМИ</c:v>
                </c:pt>
              </c:strCache>
            </c:strRef>
          </c:cat>
          <c:val>
            <c:numRef>
              <c:f>Лист1!$C$2:$C$30</c:f>
              <c:numCache>
                <c:formatCode>0.0</c:formatCode>
                <c:ptCount val="29"/>
                <c:pt idx="0">
                  <c:v>80.5</c:v>
                </c:pt>
                <c:pt idx="1">
                  <c:v>58.3</c:v>
                </c:pt>
                <c:pt idx="2">
                  <c:v>63.2</c:v>
                </c:pt>
                <c:pt idx="3">
                  <c:v>61.2</c:v>
                </c:pt>
                <c:pt idx="4">
                  <c:v>57.6</c:v>
                </c:pt>
                <c:pt idx="5">
                  <c:v>87.5</c:v>
                </c:pt>
                <c:pt idx="6">
                  <c:v>86.9</c:v>
                </c:pt>
                <c:pt idx="7">
                  <c:v>0</c:v>
                </c:pt>
                <c:pt idx="8">
                  <c:v>80</c:v>
                </c:pt>
                <c:pt idx="9">
                  <c:v>35.5</c:v>
                </c:pt>
                <c:pt idx="10">
                  <c:v>60</c:v>
                </c:pt>
                <c:pt idx="11">
                  <c:v>42.9</c:v>
                </c:pt>
                <c:pt idx="12">
                  <c:v>42.1</c:v>
                </c:pt>
                <c:pt idx="13">
                  <c:v>95.7</c:v>
                </c:pt>
                <c:pt idx="14">
                  <c:v>58.8</c:v>
                </c:pt>
                <c:pt idx="15">
                  <c:v>43.6</c:v>
                </c:pt>
                <c:pt idx="16">
                  <c:v>72.5</c:v>
                </c:pt>
                <c:pt idx="17">
                  <c:v>31.6</c:v>
                </c:pt>
                <c:pt idx="18">
                  <c:v>12.2</c:v>
                </c:pt>
                <c:pt idx="19">
                  <c:v>32.200000000000003</c:v>
                </c:pt>
                <c:pt idx="20">
                  <c:v>66.7</c:v>
                </c:pt>
                <c:pt idx="21">
                  <c:v>68.599999999999994</c:v>
                </c:pt>
                <c:pt idx="22">
                  <c:v>12.7</c:v>
                </c:pt>
                <c:pt idx="23">
                  <c:v>63.8</c:v>
                </c:pt>
                <c:pt idx="24">
                  <c:v>85.7</c:v>
                </c:pt>
                <c:pt idx="25">
                  <c:v>66.7</c:v>
                </c:pt>
                <c:pt idx="26">
                  <c:v>50</c:v>
                </c:pt>
                <c:pt idx="27">
                  <c:v>0</c:v>
                </c:pt>
                <c:pt idx="28">
                  <c:v>55.96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07-41C6-A356-4EA8B68BF4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27"/>
        <c:axId val="219031592"/>
        <c:axId val="219030280"/>
      </c:barChart>
      <c:catAx>
        <c:axId val="219031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9030280"/>
        <c:crosses val="autoZero"/>
        <c:auto val="1"/>
        <c:lblAlgn val="ctr"/>
        <c:lblOffset val="100"/>
        <c:noMultiLvlLbl val="0"/>
      </c:catAx>
      <c:valAx>
        <c:axId val="219030280"/>
        <c:scaling>
          <c:orientation val="minMax"/>
          <c:max val="1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9031592"/>
        <c:crosses val="autoZero"/>
        <c:crossBetween val="between"/>
      </c:valAx>
      <c:spPr>
        <a:noFill/>
        <a:ln>
          <a:solidFill>
            <a:schemeClr val="accent6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26911510773756"/>
          <c:y val="8.003647742843388E-2"/>
          <c:w val="0.64873088489226249"/>
          <c:h val="0.4916474095470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С00-Д48 Новообразования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9 месяцев 2023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152</c:v>
                </c:pt>
                <c:pt idx="1">
                  <c:v>161</c:v>
                </c:pt>
                <c:pt idx="2">
                  <c:v>155</c:v>
                </c:pt>
                <c:pt idx="3">
                  <c:v>148</c:v>
                </c:pt>
                <c:pt idx="4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6E-4D38-A7CA-DEE4834B7C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Е00-Е99 Эндокринные заболевания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9 месяцев 2023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302</c:v>
                </c:pt>
                <c:pt idx="1">
                  <c:v>216</c:v>
                </c:pt>
                <c:pt idx="2">
                  <c:v>197</c:v>
                </c:pt>
                <c:pt idx="3">
                  <c:v>197</c:v>
                </c:pt>
                <c:pt idx="4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6E-4D38-A7CA-DEE4834B7C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I00-I99 Болезни системы кровообрашения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9 месяцев 2023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1128</c:v>
                </c:pt>
                <c:pt idx="1">
                  <c:v>823</c:v>
                </c:pt>
                <c:pt idx="2">
                  <c:v>815</c:v>
                </c:pt>
                <c:pt idx="3">
                  <c:v>691</c:v>
                </c:pt>
                <c:pt idx="4">
                  <c:v>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6E-4D38-A7CA-DEE4834B7CB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J00-J99 Болезни органов дыхания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9 месяцев 2023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387</c:v>
                </c:pt>
                <c:pt idx="1">
                  <c:v>420</c:v>
                </c:pt>
                <c:pt idx="2">
                  <c:v>387</c:v>
                </c:pt>
                <c:pt idx="3">
                  <c:v>345</c:v>
                </c:pt>
                <c:pt idx="4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6E-4D38-A7CA-DEE4834B7CB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К00-К93 Болезни органов пищеварения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9 месяцев 2023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489</c:v>
                </c:pt>
                <c:pt idx="1">
                  <c:v>403</c:v>
                </c:pt>
                <c:pt idx="2">
                  <c:v>384</c:v>
                </c:pt>
                <c:pt idx="3">
                  <c:v>328</c:v>
                </c:pt>
                <c:pt idx="4">
                  <c:v>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6E-4D38-A7CA-DEE4834B7CB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М00-М99 Болезни костно-мышечной системы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9 месяцев 2023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458</c:v>
                </c:pt>
                <c:pt idx="1">
                  <c:v>363</c:v>
                </c:pt>
                <c:pt idx="2">
                  <c:v>335</c:v>
                </c:pt>
                <c:pt idx="3">
                  <c:v>339</c:v>
                </c:pt>
                <c:pt idx="4">
                  <c:v>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16E-4D38-A7CA-DEE4834B7CB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N00-N99 Болезни мочеполовой системы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9 месяцев 2023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285</c:v>
                </c:pt>
                <c:pt idx="1">
                  <c:v>172</c:v>
                </c:pt>
                <c:pt idx="2">
                  <c:v>188</c:v>
                </c:pt>
                <c:pt idx="3">
                  <c:v>169</c:v>
                </c:pt>
                <c:pt idx="4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AF-43F7-8A04-1AD270875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8747288"/>
        <c:axId val="563825056"/>
      </c:barChart>
      <c:catAx>
        <c:axId val="468747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3825056"/>
        <c:crosses val="autoZero"/>
        <c:auto val="1"/>
        <c:lblAlgn val="ctr"/>
        <c:lblOffset val="100"/>
        <c:noMultiLvlLbl val="0"/>
      </c:catAx>
      <c:valAx>
        <c:axId val="563825056"/>
        <c:scaling>
          <c:orientation val="minMax"/>
        </c:scaling>
        <c:delete val="0"/>
        <c:axPos val="l"/>
        <c:majorGridlines>
          <c:spPr>
            <a:ln w="1587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87472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6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57548395005919E-2"/>
          <c:y val="2.926341851721951E-2"/>
          <c:w val="0.8912096452884547"/>
          <c:h val="0.82089437369142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Отчетный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9 мес.2023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82</c:v>
                </c:pt>
                <c:pt idx="1">
                  <c:v>78</c:v>
                </c:pt>
                <c:pt idx="2">
                  <c:v>77</c:v>
                </c:pt>
                <c:pt idx="3">
                  <c:v>76</c:v>
                </c:pt>
                <c:pt idx="4">
                  <c:v>71</c:v>
                </c:pt>
                <c:pt idx="5">
                  <c:v>62</c:v>
                </c:pt>
                <c:pt idx="6">
                  <c:v>57</c:v>
                </c:pt>
                <c:pt idx="7">
                  <c:v>64</c:v>
                </c:pt>
                <c:pt idx="8">
                  <c:v>77</c:v>
                </c:pt>
                <c:pt idx="9">
                  <c:v>75</c:v>
                </c:pt>
                <c:pt idx="10">
                  <c:v>75</c:v>
                </c:pt>
                <c:pt idx="11">
                  <c:v>71</c:v>
                </c:pt>
                <c:pt idx="12">
                  <c:v>71</c:v>
                </c:pt>
                <c:pt idx="13">
                  <c:v>74.400000000000006</c:v>
                </c:pt>
                <c:pt idx="14">
                  <c:v>55.5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03-4430-BF2D-AB104EB31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27"/>
        <c:axId val="219031592"/>
        <c:axId val="219030280"/>
      </c:barChart>
      <c:catAx>
        <c:axId val="219031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9030280"/>
        <c:crosses val="autoZero"/>
        <c:auto val="1"/>
        <c:lblAlgn val="ctr"/>
        <c:lblOffset val="100"/>
        <c:noMultiLvlLbl val="0"/>
      </c:catAx>
      <c:valAx>
        <c:axId val="219030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dirty="0"/>
                  <a:t>Обследовано,</a:t>
                </a:r>
                <a:r>
                  <a:rPr lang="ru-RU" sz="1600" baseline="0" dirty="0"/>
                  <a:t>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9031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8790110485808083"/>
          <c:y val="0.94178700589167064"/>
          <c:w val="0.13066168340658013"/>
          <c:h val="4.81228011702403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0.06527</cdr:x>
      <cdr:y>0.94872</cdr:y>
    </cdr:from>
    <cdr:to>
      <cdr:x>0.4842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 flipH="1">
          <a:off x="576063" y="5328590"/>
          <a:ext cx="3697553" cy="288033"/>
        </a:xfrm>
        <a:prstGeom xmlns:a="http://schemas.openxmlformats.org/drawingml/2006/main" prst="rect">
          <a:avLst/>
        </a:prstGeom>
        <a:solidFill xmlns:a="http://schemas.openxmlformats.org/drawingml/2006/main">
          <a:srgbClr val="DD9BA9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chemeClr val="bg1"/>
              </a:solidFill>
            </a:rPr>
            <a:t>за 2022г.</a:t>
          </a:r>
        </a:p>
      </cdr:txBody>
    </cdr:sp>
  </cdr:relSizeAnchor>
  <cdr:relSizeAnchor xmlns:cdr="http://schemas.openxmlformats.org/drawingml/2006/chartDrawing">
    <cdr:from>
      <cdr:x>0.58741</cdr:x>
      <cdr:y>0.95181</cdr:y>
    </cdr:from>
    <cdr:to>
      <cdr:x>1</cdr:x>
      <cdr:y>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184576" y="5688632"/>
          <a:ext cx="3641608" cy="288030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chemeClr val="bg1"/>
              </a:solidFill>
            </a:rPr>
            <a:t>на 30 октября 2023г</a:t>
          </a:r>
          <a:r>
            <a:rPr lang="ru-RU" sz="1600" b="1" dirty="0"/>
            <a:t>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0.0358</cdr:x>
      <cdr:y>0.05333</cdr:y>
    </cdr:from>
    <cdr:to>
      <cdr:x>0.27864</cdr:x>
      <cdr:y>0.54667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04197" y="288032"/>
          <a:ext cx="2063375" cy="266429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>
              <a:solidFill>
                <a:srgbClr val="00B0F0"/>
              </a:solidFill>
            </a:rPr>
            <a:t>Заболеваемость </a:t>
          </a:r>
        </a:p>
        <a:p xmlns:a="http://schemas.openxmlformats.org/drawingml/2006/main">
          <a:pPr algn="ctr"/>
          <a:r>
            <a:rPr lang="ru-RU" b="1" dirty="0">
              <a:solidFill>
                <a:srgbClr val="00B0F0"/>
              </a:solidFill>
            </a:rPr>
            <a:t>по Рангам  2022год.</a:t>
          </a:r>
          <a:r>
            <a:rPr lang="en-US" b="1" dirty="0">
              <a:solidFill>
                <a:srgbClr val="00B0F0"/>
              </a:solidFill>
            </a:rPr>
            <a:t> </a:t>
          </a:r>
          <a:endParaRPr lang="ru-RU" b="1" dirty="0">
            <a:solidFill>
              <a:srgbClr val="00B0F0"/>
            </a:solidFill>
          </a:endParaRPr>
        </a:p>
        <a:p xmlns:a="http://schemas.openxmlformats.org/drawingml/2006/main">
          <a:r>
            <a:rPr lang="en-US" b="1" dirty="0"/>
            <a:t>I</a:t>
          </a:r>
          <a:r>
            <a:rPr lang="ru-RU" b="1" dirty="0"/>
            <a:t>.</a:t>
          </a:r>
          <a:r>
            <a:rPr lang="en-US" dirty="0"/>
            <a:t> </a:t>
          </a:r>
          <a:r>
            <a:rPr lang="ru-RU" dirty="0"/>
            <a:t>Болезни системы кровообращения</a:t>
          </a:r>
        </a:p>
        <a:p xmlns:a="http://schemas.openxmlformats.org/drawingml/2006/main">
          <a:r>
            <a:rPr lang="en-US" b="1" dirty="0"/>
            <a:t>II</a:t>
          </a:r>
          <a:r>
            <a:rPr lang="ru-RU" b="1" dirty="0"/>
            <a:t>.</a:t>
          </a:r>
          <a:r>
            <a:rPr lang="en-US" dirty="0"/>
            <a:t> </a:t>
          </a:r>
          <a:r>
            <a:rPr lang="ru-RU" dirty="0"/>
            <a:t>Болезни органов дыхания</a:t>
          </a:r>
          <a:endParaRPr lang="en-US" dirty="0"/>
        </a:p>
        <a:p xmlns:a="http://schemas.openxmlformats.org/drawingml/2006/main">
          <a:r>
            <a:rPr lang="en-US" b="1" dirty="0"/>
            <a:t>III</a:t>
          </a:r>
          <a:r>
            <a:rPr lang="ru-RU" b="1" dirty="0"/>
            <a:t>.</a:t>
          </a:r>
          <a:r>
            <a:rPr lang="ru-RU" dirty="0"/>
            <a:t> Болезни костно- мышечной системы</a:t>
          </a:r>
          <a:endParaRPr lang="en-US" dirty="0"/>
        </a:p>
        <a:p xmlns:a="http://schemas.openxmlformats.org/drawingml/2006/main">
          <a:r>
            <a:rPr lang="en-US" b="1" dirty="0"/>
            <a:t>IV</a:t>
          </a:r>
          <a:r>
            <a:rPr lang="ru-RU" b="1" dirty="0"/>
            <a:t>.</a:t>
          </a:r>
          <a:r>
            <a:rPr lang="ru-RU" dirty="0"/>
            <a:t> Болезни органов пищеварения</a:t>
          </a:r>
          <a:endParaRPr lang="en-US" dirty="0"/>
        </a:p>
        <a:p xmlns:a="http://schemas.openxmlformats.org/drawingml/2006/main">
          <a:r>
            <a:rPr lang="en-US" b="1" dirty="0"/>
            <a:t>V</a:t>
          </a:r>
          <a:r>
            <a:rPr lang="ru-RU" b="1" dirty="0"/>
            <a:t>.</a:t>
          </a:r>
          <a:r>
            <a:rPr lang="ru-RU" dirty="0"/>
            <a:t> болезни эндокринной системы</a:t>
          </a:r>
          <a:endParaRPr lang="en-US" dirty="0"/>
        </a:p>
        <a:p xmlns:a="http://schemas.openxmlformats.org/drawingml/2006/main">
          <a:r>
            <a:rPr lang="en-US" b="1" dirty="0"/>
            <a:t>VI</a:t>
          </a:r>
          <a:r>
            <a:rPr lang="ru-RU" b="1" dirty="0"/>
            <a:t>.</a:t>
          </a:r>
          <a:r>
            <a:rPr lang="ru-RU" dirty="0"/>
            <a:t> Болезни мочеполовой системы</a:t>
          </a:r>
          <a:endParaRPr lang="en-US" dirty="0"/>
        </a:p>
        <a:p xmlns:a="http://schemas.openxmlformats.org/drawingml/2006/main">
          <a:r>
            <a:rPr lang="en-US" b="1" dirty="0"/>
            <a:t>VII</a:t>
          </a:r>
          <a:r>
            <a:rPr lang="ru-RU" b="1" dirty="0"/>
            <a:t>.</a:t>
          </a:r>
          <a:r>
            <a:rPr lang="ru-RU" dirty="0"/>
            <a:t>Новообразования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F58961B4-89ED-4547-A7B0-6AB73410C9F0}" type="datetimeFigureOut">
              <a:rPr lang="ru-RU" smtClean="0"/>
              <a:pPr/>
              <a:t>04.12.2023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2D9B7A08-00F4-46FE-9967-F7EAE1AFE33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69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B7A08-00F4-46FE-9967-F7EAE1AFE337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90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08EF1-06D5-4D73-AA9F-97A5A7FA4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B952CF-ABD1-41AC-952A-3001C5E20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62D471-649C-4DFE-A765-AFBC165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84C96F-4B26-4958-96AC-04FD1BEF1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3217C3-AA4E-4FD7-9617-2E35189B7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56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5DB3-8042-4BA0-A372-DA47A0D07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423335-4677-47C3-BBCF-5FDA3A2E7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A6AC61-0D4A-4A4C-B5F8-FD8218F12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963E43-9A1F-49F3-8355-B6958DC1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3D6829-A8FB-4303-8DEF-D976F49CA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6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B17F83-9C25-45D1-858B-AA09F4CAE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D573E5-5CF2-42F6-9164-123BE2B38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471383-BBA2-4835-A9E0-950764479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4885FC-8928-48D5-B08B-870B7BB3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53ECB5-9AAD-43C4-BAC7-D4F223A5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85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47604-4970-43C6-AD79-15DC4F29A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2FCBF0-705E-48DE-8A65-B53D01338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55458A-139B-4C6A-AA57-044E4757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565B1C-0ECB-4CAD-B38B-8C7AA671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02D03B-D4D2-44F7-BB67-0B7E0AFB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51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52EC3-71C3-4199-9AC0-BF1B5D751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DE6F84-1629-4E8C-9424-CF1FA338B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8257EB-3C35-49E0-8615-19BB97501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841374-2051-481C-B2BD-569884D9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3A3E9B-83F4-4DE4-9A97-4930CF137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13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C2A8C-7880-4651-9F0A-363B71E0C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2B76C0-BEEC-4CCB-9DA0-772EC93CF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D8AA93-46E1-4FDB-BF61-0E055957A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606BE1-9487-48C9-89F9-6C5B204F4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7127F9-E665-4B26-8CF0-A9194A22D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CD1B7B-AE77-4B08-AA10-331430679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78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8CF54-8834-4BCB-84E3-CF7F692A2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BFA5A8-39CE-4571-8490-37A173EFD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350671-FBAD-4381-882B-E957DCB8F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0CA851A-0C04-4D3D-B63E-EDA048D0E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C3D547-B343-4FFB-89BA-F2551CEF63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CBB70F-83E4-4DF7-84A9-853E2BA4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04.12.2023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CDDB54C-C07E-412C-840B-05A145037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BDB1A1-B492-43E1-9CD6-CAF4B4B1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90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50C77-CCED-4C89-8219-2F744451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6C2140-FBED-47CA-9582-A2892399A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C62EF5A-5E51-4614-854D-6B2F417C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178F8E-AD01-439C-BC7A-21D43458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89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3ADEEDA-BC6E-4042-A1D9-031849449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04.12.2023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051881-F910-4FFF-AA46-8BB993D84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77B799-FC4B-4DDB-9371-4AF5144E0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55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02EFA-AA26-47FE-BDEF-33F9CB11A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78C946-3CC5-4E96-B06E-D7C0DA02E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F1EA8D-A77C-4077-A241-40B114031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B223B4-CE8A-469D-A313-C6404F1D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990D00-998C-4435-8684-9C7F85CC9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D2D2C4-ECF5-4BF0-B6A7-D6972388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54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4E08F7-834D-4607-994C-D9B21D58F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0C81136-B3A3-4F31-A9B8-2184A9D18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CBAD46-D527-448A-9029-3A918D629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DEC004-5BE1-48CB-B7BA-5374C13B2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0BB63-50DF-4F01-B6D6-F58626F8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79C108-5D2D-41C9-AF06-07F4D5EF7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08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16B21-5154-486D-BB82-E7BEEE7AD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EBBA19-36C1-4FA2-9EA1-C368A619A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EC1D93-0759-4D3B-A7C4-C884F56DF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04.12.2023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4BC5FE-B639-42E4-8D08-EC3B6B83D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5960F0-A454-408B-AEB1-C1948D8B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55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52264"/>
            <a:ext cx="8352928" cy="360040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n w="5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РЕГИОНАЛЬНОГО СЕГМЕНТА (РС) НАЦИОНАЛЬНОГО РАДИАЦИОННО-ЭПИДЕМИОЛОГИЧЕСКОГО РЕГИСТРА (НРЭР) </a:t>
            </a:r>
            <a:br>
              <a:rPr lang="ru-RU" sz="2800" b="1" dirty="0">
                <a:ln w="5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n w="5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Республике Коми</a:t>
            </a:r>
            <a:br>
              <a:rPr lang="ru-RU" sz="2800" b="1" dirty="0">
                <a:ln w="5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 w="5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085184"/>
            <a:ext cx="7920880" cy="74448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Лукина Надежда Витальевна, врач – статистик ОМС ГБУЗ РК «РМИАЦ»</a:t>
            </a:r>
          </a:p>
        </p:txBody>
      </p:sp>
    </p:spTree>
    <p:extLst>
      <p:ext uri="{BB962C8B-B14F-4D97-AF65-F5344CB8AC3E}">
        <p14:creationId xmlns:p14="http://schemas.microsoft.com/office/powerpoint/2010/main" val="1764014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10160" cy="108012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число заболеваний у лиц, зарегистрированных </a:t>
            </a:r>
            <a:b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Национальном радиационно-эпидемиологическом регистре  Республики Коми </a:t>
            </a:r>
            <a:b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2019-2022 гг. и 9 месяцев 2023г.</a:t>
            </a:r>
            <a:b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FBF9F1-F257-4F4E-964D-0424105A475B}"/>
              </a:ext>
            </a:extLst>
          </p:cNvPr>
          <p:cNvSpPr txBox="1"/>
          <p:nvPr/>
        </p:nvSpPr>
        <p:spPr>
          <a:xfrm>
            <a:off x="155135" y="2060848"/>
            <a:ext cx="461665" cy="21201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/>
              <a:t>Число больных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7D8F4152-D810-4F1F-8625-E5B4CCB285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917613"/>
              </p:ext>
            </p:extLst>
          </p:nvPr>
        </p:nvGraphicFramePr>
        <p:xfrm>
          <a:off x="300687" y="980728"/>
          <a:ext cx="8688177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0374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69"/>
            <a:ext cx="8424936" cy="92211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диспансерным  наблюдением лиц, зарегистрированных </a:t>
            </a:r>
            <a:b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Национальном радиационно-эпидемиологическом регистре Республики Коми  </a:t>
            </a:r>
            <a:b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2020-2022 гг. и 9 месяцев 2023г.</a:t>
            </a:r>
            <a:b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622147"/>
              </p:ext>
            </p:extLst>
          </p:nvPr>
        </p:nvGraphicFramePr>
        <p:xfrm>
          <a:off x="395536" y="1196752"/>
          <a:ext cx="8424936" cy="54846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1487">
                  <a:extLst>
                    <a:ext uri="{9D8B030D-6E8A-4147-A177-3AD203B41FA5}">
                      <a16:colId xmlns:a16="http://schemas.microsoft.com/office/drawing/2014/main" val="3150092479"/>
                    </a:ext>
                  </a:extLst>
                </a:gridCol>
                <a:gridCol w="1368534">
                  <a:extLst>
                    <a:ext uri="{9D8B030D-6E8A-4147-A177-3AD203B41FA5}">
                      <a16:colId xmlns:a16="http://schemas.microsoft.com/office/drawing/2014/main" val="873274691"/>
                    </a:ext>
                  </a:extLst>
                </a:gridCol>
                <a:gridCol w="1296603">
                  <a:extLst>
                    <a:ext uri="{9D8B030D-6E8A-4147-A177-3AD203B41FA5}">
                      <a16:colId xmlns:a16="http://schemas.microsoft.com/office/drawing/2014/main" val="1877425221"/>
                    </a:ext>
                  </a:extLst>
                </a:gridCol>
                <a:gridCol w="1439778">
                  <a:extLst>
                    <a:ext uri="{9D8B030D-6E8A-4147-A177-3AD203B41FA5}">
                      <a16:colId xmlns:a16="http://schemas.microsoft.com/office/drawing/2014/main" val="366000214"/>
                    </a:ext>
                  </a:extLst>
                </a:gridCol>
                <a:gridCol w="1368534">
                  <a:extLst>
                    <a:ext uri="{9D8B030D-6E8A-4147-A177-3AD203B41FA5}">
                      <a16:colId xmlns:a16="http://schemas.microsoft.com/office/drawing/2014/main" val="719973053"/>
                    </a:ext>
                  </a:extLst>
                </a:gridCol>
              </a:tblGrid>
              <a:tr h="786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учёта</a:t>
                      </a:r>
                      <a:endParaRPr lang="ru-RU" sz="13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32" marR="646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Охват (%) в 2020 г.</a:t>
                      </a:r>
                      <a:endParaRPr lang="ru-RU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Охват (%) в 2021 г.</a:t>
                      </a:r>
                      <a:endParaRPr lang="ru-RU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Охват (%) в 2022 г.</a:t>
                      </a:r>
                      <a:endParaRPr lang="ru-RU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Охват (%) в 9</a:t>
                      </a:r>
                      <a:r>
                        <a:rPr lang="ru-RU" sz="1600" kern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месяцев </a:t>
                      </a: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 г.</a:t>
                      </a:r>
                      <a:endParaRPr lang="ru-RU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2680915"/>
                  </a:ext>
                </a:extLst>
              </a:tr>
              <a:tr h="356442">
                <a:tc>
                  <a:txBody>
                    <a:bodyPr/>
                    <a:lstStyle/>
                    <a:p>
                      <a:pPr marL="1079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категории</a:t>
                      </a:r>
                      <a:endParaRPr lang="ru-RU" sz="13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32" marR="646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71,6</a:t>
                      </a:r>
                      <a:endParaRPr lang="ru-RU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74,6</a:t>
                      </a:r>
                      <a:endParaRPr lang="ru-RU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74,4</a:t>
                      </a:r>
                      <a:endParaRPr lang="ru-RU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55,5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5898876"/>
                  </a:ext>
                </a:extLst>
              </a:tr>
              <a:tr h="288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ЧАЭС3: ликвидаторы 86-87</a:t>
                      </a:r>
                      <a:endParaRPr lang="ru-RU" sz="13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32" marR="646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72,2</a:t>
                      </a:r>
                      <a:endParaRPr lang="ru-RU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75,2</a:t>
                      </a:r>
                      <a:endParaRPr lang="ru-RU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76,2</a:t>
                      </a:r>
                      <a:endParaRPr lang="ru-RU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57,7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689225"/>
                  </a:ext>
                </a:extLst>
              </a:tr>
              <a:tr h="411101">
                <a:tc>
                  <a:txBody>
                    <a:bodyPr/>
                    <a:lstStyle/>
                    <a:p>
                      <a:pPr marL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ЧАЭС 4: ликвидаторы 88-90</a:t>
                      </a:r>
                      <a:endParaRPr lang="ru-RU" sz="13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32" marR="646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70,9</a:t>
                      </a:r>
                      <a:endParaRPr lang="ru-RU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75,9</a:t>
                      </a:r>
                      <a:endParaRPr lang="ru-RU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74,3</a:t>
                      </a:r>
                      <a:endParaRPr lang="ru-RU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58,4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9689177"/>
                  </a:ext>
                </a:extLst>
              </a:tr>
              <a:tr h="288240">
                <a:tc>
                  <a:txBody>
                    <a:bodyPr/>
                    <a:lstStyle/>
                    <a:p>
                      <a:pPr marL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ЧАЭС6: эвакуированные</a:t>
                      </a:r>
                      <a:endParaRPr lang="ru-RU" sz="13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32" marR="646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74,2</a:t>
                      </a:r>
                      <a:endParaRPr lang="ru-RU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86,2</a:t>
                      </a:r>
                      <a:endParaRPr lang="ru-RU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88,0</a:t>
                      </a:r>
                      <a:endParaRPr lang="ru-RU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3401713"/>
                  </a:ext>
                </a:extLst>
              </a:tr>
              <a:tr h="288240">
                <a:tc>
                  <a:txBody>
                    <a:bodyPr/>
                    <a:lstStyle/>
                    <a:p>
                      <a:pPr marL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ЧАЭС10: выехавшие</a:t>
                      </a:r>
                      <a:endParaRPr lang="ru-RU" sz="13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32" marR="646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76,5</a:t>
                      </a:r>
                      <a:endParaRPr lang="ru-RU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79,6</a:t>
                      </a:r>
                      <a:endParaRPr lang="ru-RU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70,8</a:t>
                      </a:r>
                      <a:endParaRPr lang="ru-RU" sz="1400" kern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46,2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6838451"/>
                  </a:ext>
                </a:extLst>
              </a:tr>
              <a:tr h="288240">
                <a:tc>
                  <a:txBody>
                    <a:bodyPr/>
                    <a:lstStyle/>
                    <a:p>
                      <a:pPr marL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ЧАЭС-потомки:</a:t>
                      </a:r>
                      <a:endParaRPr lang="ru-RU" sz="13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32" marR="646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69,5</a:t>
                      </a:r>
                      <a:endParaRPr lang="ru-RU" sz="1400" kern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69,2</a:t>
                      </a:r>
                      <a:endParaRPr lang="ru-RU" sz="1400" kern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71,3</a:t>
                      </a:r>
                      <a:endParaRPr lang="ru-RU" sz="1400" kern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51,4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2384647"/>
                  </a:ext>
                </a:extLst>
              </a:tr>
              <a:tr h="288240">
                <a:tc>
                  <a:txBody>
                    <a:bodyPr/>
                    <a:lstStyle/>
                    <a:p>
                      <a:pPr marL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поколение 1 (сын, дочь)</a:t>
                      </a:r>
                      <a:endParaRPr lang="ru-RU" sz="13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32" marR="646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64,1</a:t>
                      </a:r>
                      <a:endParaRPr lang="ru-RU" sz="1400" kern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64,2</a:t>
                      </a:r>
                      <a:endParaRPr lang="ru-RU" sz="1400" kern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68,6</a:t>
                      </a:r>
                      <a:endParaRPr lang="ru-RU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44,6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2127336"/>
                  </a:ext>
                </a:extLst>
              </a:tr>
              <a:tr h="288240">
                <a:tc>
                  <a:txBody>
                    <a:bodyPr/>
                    <a:lstStyle/>
                    <a:p>
                      <a:pPr marL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поколение 2 (внук, внучка)</a:t>
                      </a:r>
                      <a:endParaRPr lang="ru-RU" sz="13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32" marR="646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84,6</a:t>
                      </a:r>
                      <a:endParaRPr lang="ru-RU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81,8</a:t>
                      </a:r>
                      <a:endParaRPr lang="ru-RU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80,0</a:t>
                      </a:r>
                      <a:endParaRPr lang="ru-RU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67,6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2140589"/>
                  </a:ext>
                </a:extLst>
              </a:tr>
              <a:tr h="546544">
                <a:tc>
                  <a:txBody>
                    <a:bodyPr/>
                    <a:lstStyle/>
                    <a:p>
                      <a:pPr marL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поколение 3 (правнук, правнучка)</a:t>
                      </a:r>
                      <a:endParaRPr lang="ru-RU" sz="13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32" marR="646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100,0</a:t>
                      </a:r>
                      <a:endParaRPr lang="ru-RU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100,0</a:t>
                      </a:r>
                      <a:endParaRPr lang="ru-RU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60,0</a:t>
                      </a:r>
                      <a:endParaRPr lang="ru-RU" sz="1400" kern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9141043"/>
                  </a:ext>
                </a:extLst>
              </a:tr>
              <a:tr h="546544">
                <a:tc>
                  <a:txBody>
                    <a:bodyPr/>
                    <a:lstStyle/>
                    <a:p>
                      <a:pPr marL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МАЯКТЕЧА7: выехавшие (более 1 </a:t>
                      </a:r>
                      <a:r>
                        <a:rPr lang="ru-RU" sz="15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мЗв</a:t>
                      </a:r>
                      <a:r>
                        <a:rPr lang="ru-RU" sz="1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3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32" marR="646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100,0</a:t>
                      </a:r>
                      <a:endParaRPr lang="ru-RU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100,0</a:t>
                      </a:r>
                      <a:endParaRPr lang="ru-RU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100,0</a:t>
                      </a:r>
                      <a:endParaRPr lang="ru-RU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600945"/>
                  </a:ext>
                </a:extLst>
              </a:tr>
              <a:tr h="288240">
                <a:tc>
                  <a:txBody>
                    <a:bodyPr/>
                    <a:lstStyle/>
                    <a:p>
                      <a:pPr marL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5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СИП25: более 25 сЗв</a:t>
                      </a:r>
                      <a:endParaRPr lang="ru-RU" sz="13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32" marR="646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ru-RU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100,0</a:t>
                      </a:r>
                      <a:endParaRPr lang="ru-RU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100,0</a:t>
                      </a:r>
                      <a:endParaRPr lang="ru-RU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9758069"/>
                  </a:ext>
                </a:extLst>
              </a:tr>
              <a:tr h="819817">
                <a:tc>
                  <a:txBody>
                    <a:bodyPr/>
                    <a:lstStyle/>
                    <a:p>
                      <a:pPr marL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ВПОР: ветераны подразделений особого риска</a:t>
                      </a:r>
                      <a:endParaRPr lang="ru-RU" sz="13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32" marR="646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62,5</a:t>
                      </a:r>
                      <a:endParaRPr lang="ru-RU" sz="1400" kern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66,7</a:t>
                      </a:r>
                      <a:endParaRPr lang="ru-RU" sz="1400" kern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6364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945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6" y="260648"/>
            <a:ext cx="8610160" cy="576064"/>
          </a:xfrm>
        </p:spPr>
        <p:txBody>
          <a:bodyPr>
            <a:noAutofit/>
          </a:bodyPr>
          <a:lstStyle/>
          <a:p>
            <a:pPr algn="ctr"/>
            <a:br>
              <a:rPr lang="en-US" sz="2400" b="1" dirty="0"/>
            </a:br>
            <a:r>
              <a:rPr lang="ru-RU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НАБЛЮДЕНИЕМ, ЛИЦ ЗАРЕГИСТРИРОВАННЫХ В НРЭР ПО РЕСПУБЛИКЕ КОМИ 2009-2022 гг. и 9 месяцев  2023г.</a:t>
            </a:r>
            <a:br>
              <a:rPr lang="ru-RU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F87C5E40-4691-4448-A21A-ECAEC6412A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437636"/>
              </p:ext>
            </p:extLst>
          </p:nvPr>
        </p:nvGraphicFramePr>
        <p:xfrm>
          <a:off x="323528" y="836712"/>
          <a:ext cx="861016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6917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975798" cy="85448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«Сведения о зарегистрированном лице» СЗЛ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База Данных РС НРЭР  на 30.10.2023 и (БД28.04.2023г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196752"/>
            <a:ext cx="7759774" cy="530688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0658" y="2252270"/>
            <a:ext cx="7831782" cy="3913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 ВБСМП»-1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Корткеросская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ЦРБ»-1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 РК «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Удорская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ЦРБ»-1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«УГП»-1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 ЭГП» -1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«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Монди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СЛПК»-1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 СГБ»-1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1412776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программного  контроля, проводимого на федеральном уровне в  формах «СЗЛ», выявлены ошибки: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390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975798" cy="104764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ГЕМОБЛАСТОЗЫ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База Данных РС НРЭР  на 30.10.2023  (БД 28.04.2023г.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196752"/>
            <a:ext cx="7759774" cy="530688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275131"/>
            <a:ext cx="7488832" cy="3242101"/>
          </a:xfrm>
          <a:prstGeom prst="rect">
            <a:avLst/>
          </a:prstGeom>
          <a:solidFill>
            <a:srgbClr val="9E5E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 СГП №3»-1</a:t>
            </a:r>
          </a:p>
          <a:p>
            <a:pPr algn="ctr">
              <a:lnSpc>
                <a:spcPct val="200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«УГП»-1</a:t>
            </a:r>
          </a:p>
          <a:p>
            <a:pPr algn="ctr">
              <a:lnSpc>
                <a:spcPct val="200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Сысольская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ЦРБ»-1</a:t>
            </a:r>
          </a:p>
          <a:p>
            <a:pPr algn="ctr">
              <a:lnSpc>
                <a:spcPct val="200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«ЭГП»-1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1412776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программного  контроля, проводимого на федеральном уровне, выявлены ошибки: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383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9"/>
            <a:ext cx="8208912" cy="100811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Ошибки, выявленные в результате проведения программного контроля   в форме СПС (сведения причин смерти)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База Данных  на 30.10.2023г.  (БД 28.04.2023г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7641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программного  контроля проводимого на федеральном уровне в  формах «СПС», выявлены ошибки: </a:t>
            </a:r>
            <a:endParaRPr lang="en-US"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2204864"/>
            <a:ext cx="3816424" cy="3240360"/>
          </a:xfrm>
          <a:prstGeom prst="rect">
            <a:avLst/>
          </a:prstGeom>
          <a:solidFill>
            <a:srgbClr val="9E5E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Усть-Куломская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ЦРБ»-5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«Интинская ЦГБ»-3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«Сосногорская ЦРБ» -3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Прилузская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ЦРБ»-2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Удорская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ЦРБ»-2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Усть-Вымская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ЦРБ»-2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204864"/>
            <a:ext cx="4032449" cy="3240360"/>
          </a:xfrm>
          <a:prstGeom prst="rect">
            <a:avLst/>
          </a:prstGeom>
          <a:solidFill>
            <a:srgbClr val="9E5E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«УГП»-9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«ВБСМП»-7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«Печорская ЦРБ»-5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«СГП№3»-3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«СГБ»-1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«ЭГП» -1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08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4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7641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программного  контроля проводимого на федеральном уровне в  формах «СОЗ», выявлены ошибки: </a:t>
            </a:r>
          </a:p>
          <a:p>
            <a:pPr algn="ctr">
              <a:buNone/>
            </a:pPr>
            <a:endParaRPr lang="en-US"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sz="1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2132856"/>
            <a:ext cx="3655318" cy="2304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Княжпогостская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ЦРБ»-3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«Сосногорская ЦРБ»-2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ГУЗ «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Койгородская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ЦРБ»-2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«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Монди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СЛПК» -2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8650" y="2132856"/>
            <a:ext cx="3943350" cy="2304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«УГП»-7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«Печорская ЦРБ»-5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«ВБСМП»-5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«Интинская ЦГБ»-3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«СГП№3»-2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650" y="4941168"/>
            <a:ext cx="7886700" cy="16561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«Сыктывдинская ЦРБ», ГБУЗ РК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Корткеросская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ЦРБ», ГБУЗ РК                     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Троицко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-Печорская ЦРБ», ГБУЗ РК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Усть-Куломская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ЦРБ», ГБУЗ РК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Усть-Вымская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ЦРБ» по одной ошибке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65127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«СВЕДЕНИЯ ОБ ОНКОЛОГИЧЕСКОМ ЗАБОЛЕВАНИИ» (СОЗ) 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Данных РС НРЭР  на 30.10.2023г.  (БД  28.04.2023г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514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ПРИ ЗАПОЛНЕНИИ </a:t>
            </a:r>
            <a:b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СВЕДЕНИЯ ОБ ОНКОЛОГИЧЕСКОМ ЗАБОЛЕВАНИИ «СОЗ» </a:t>
            </a:r>
            <a:b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 2022-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гг.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6921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ЗАПОЛНЯЕТСЯ НА ОДНУ ОПУХОЛЬ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ПОРЯДКОВЙ НОМЕР ОПУХОЛИ ПО ОЧЕРЕДНОСТИ ДИАГНОСТИРОВАНИЯ.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СВЕДЕНИЯ О РЕЗУЛЬТАТАХ ЛЕЧЕНИЯ, СПЕЦИАЛЬНОМ ЛЕЧЕНИИ (СВЕДЕНИЯ О СМЕРТИ) ЗАПОЛНЯЮТСЯ В ДАННУЮ ФОРМУ.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ПРИ ВЫЯВЛЕНИИ ВТОРОЙ (ТРЕТЬЕЙ) ОПУХОЛИ СОЗДАЕТСЯ ЕЩЕ ОДНА ФОРМА «СОЗ».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ВСТРЕЧАЮЩЕЙСЯ ОШИБКИ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ЗАПОЛНЕНЫ: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ПО СИСТЕМЕ 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TNM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МОРФОЛОГИЧЕСКИЙ ТИП ОПУХОЛИ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МОРФОЛОГИИ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МОРФОЛОГИЧЕСКОГО ИССЛЕДОВАНИЯ И ДАТА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ДОПУСКАЮТСЯ ОШИБКИ: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ДИАГНОЗЕ И КОДИРОВКЕ ПО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МКБ-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ДИАГНОЗЫ ПРИЧИН  СМЕРТИ ОТЛИЧАЮТСЯ   В РАЗЫХ ФОРМАХ 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ОТМЕЧАЮТ АУТОПСИИ ПРИМЕНИТЕЛЬНО К ДАННОЙ ОПУХОЛИ ЖИВЫМ ПАЦИЕНТАМ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ДАННЫХ О КЛИНИЧЕСКОЙ ГРУППЕ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ЗАПОЛНЕНЫ ПРИЧИНЫ СМЕРТИ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992888" cy="93610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ПРИ ЗАПОЛНЕНИИ </a:t>
            </a:r>
            <a:b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СВЕДЕНИЯ ОБ ОНКОЛОГИЧЕСКОМ ЗАБОЛЕВАНИИ «СОЗ»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 2022-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гг.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394136" cy="5123656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формы СОЗ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специальное лечение 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заполняются только за один год, при том, что больной жив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продолжает получать лечение. 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вывод, что форма «СОЗ» является малоинформативной, ответственные за ведение регистра не уделяют должного внимания к заполнению данной формы, нет взаимодействия с КРОД.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текущем году также были случаи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формы «СОЗ», которые были внесены в регистр  в предыдущие годы, это  является грубой ошибкой. 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диагноз   не подтвердился, или же был внесен ошибочно, то необходимо в форме «СОЗ» в разделе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внести советующие изменения и предоставить документы, на основании которых сделаны изменения. 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Удалять  форму запрещается!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(базы данных отправляются на федеральный уровень, проходят проверку, все  сведения переданные на федеральный уровень  отслеживаются). 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изменении диагноза нужно предоставлять  скан  выписки из лечебного учреждения.</a:t>
            </a:r>
          </a:p>
          <a:p>
            <a:pPr algn="just"/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новой версии НРЭР активны справочники кодов МКБ-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.Просим при заполнении  диагнозов использовать   справочник из регистра.</a:t>
            </a:r>
          </a:p>
          <a:p>
            <a:pPr algn="just"/>
            <a:endParaRPr lang="ru-RU" sz="1800" dirty="0"/>
          </a:p>
          <a:p>
            <a:endParaRPr lang="ru-RU" sz="1600" dirty="0"/>
          </a:p>
          <a:p>
            <a:endParaRPr lang="ru-RU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59774" cy="86409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 ПРИ  ЗАПОЛНЕНИИ </a:t>
            </a:r>
            <a:b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ФОРМЫ  СВЕДЕНИЯ   ПРИЧИН   СМЕРТИ «СПС» </a:t>
            </a:r>
            <a:b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2022-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гг.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547260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ПРАВИЛЬНО ОТМЕЧАЮТСЯ  ПУНКТЫ РАЗДЕЛА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СВЕДЕНИЯ О ДОКУМЕНТАХ, ИСПОЛЬЗУЕМЫХ ПРИ ЗАПОЛНЕНИИ ФОРМЫ.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ОТМЕЧЕНО НЕСКОЛЬКО ПОЗИЦИЙ ДОКУМЕНТОВ, ТО СООТВЕТСТВЕННО  НУЖНО ПРЕДОСТАВИТЬ ВСЕ  СКАНЫ ПЕРВИЧНЫХ ДОКУМЕНТОВ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Чаще всего основанием является только один документ.  </a:t>
            </a:r>
          </a:p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ПАТАЛОГОАНАТОМИЧЕСКИЙ ИЛИ СУБДЕБНО-МЕДИЦИНСИЙ ДИАГНОЗ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СЛУЧАЕ, ЕСЛИ В РАЗДЕЛЕ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ОТМЕЧЕН П6. , ТО НЕОБХОДИМО ПРЕДОСТАВИТЬ ВЫПИСКУ ИЗ ПРОТОКОЛА И  НАПРАВИТЬ СКАН  в ГБУЗ РК « РМИАЦ».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ВСТРЕЧАЮЩАЯСЯ ОШИБКА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ДИАГНОЗЫ И КОДЫ МКБ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ВНЕСЕННЫЕ в форму  «СПС»    НЕ СООТВЕТСТВУЮТ   ДИАГНОЗАМ формы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«МСОС»  (медицинское свидетельство о смерти). 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 </a:t>
            </a:r>
            <a:r>
              <a:rPr 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 «СПС» ПРИ ЗАПОЛНЕНИИ  СТРОК НЕ ДОЛЖНО БЫТЬ ПРОПУСКОВ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ЗАПОЛНЕНИИ «СПС» и «СИСЗ» ДИАГНОЗЫ И КОДЫ  МКБ-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ДОЛЖНЫ БЫТЬ ИДЕНТИЧНЫМИ. ВАЖНО ПРОВОДИТЬ КОНТРОЛЬ ПОСЛЕ ВНЕСЕНИЯ СВЕДЕНИЙ О СМЕРТИ.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ЗАРЕГИСТРИРОВАННОГО ЛИЦА ВЫЯВЛЕНО ОНКОЛОГИЧЕСКОЕ ЗАБОЛЕВАНИЕ И НАСТУПАЕТ СМЕРТЬ, ТО ВО ВСЕХ ТРЕХ ФОРМАХ ( СПС,СИСЗ,СОЗ) ДИАГНОЗЫ ПРИЧИН СМЕРТИ ДОЛЖНЫ БЫТЬ ОДИНАКОВЫМИ. Часто бывают расхождения.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СПРАВОЧНИКИ ДИАГНОЗОВ И КОДОВ МКБ-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АКТИВНЫ, ПРОСИМ ИСПОЛЬЗОВАТЬ ПРИ ЗАПОЛНЕНИИ ФОРМ.</a:t>
            </a:r>
          </a:p>
          <a:p>
            <a:pPr algn="just"/>
            <a:r>
              <a:rPr lang="ru-RU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заполнения формы  проводить КОНТРОЛЬ введенной информации!!!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функцию КОНТРОЛЬ введенной информации.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endParaRPr lang="ru-RU" sz="19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9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728D90-BF2B-4210-B548-88B8997BC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158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регистре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FB1F3B-5BBB-42FB-9670-DE6FC3C1E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80728"/>
            <a:ext cx="7886700" cy="5196235"/>
          </a:xfrm>
        </p:spPr>
        <p:txBody>
          <a:bodyPr>
            <a:norm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радиационно-эпидемиологический регистр (НРЭР) – государственная информационная система персональных данных граждан, подвергшихся воздействию радиации вследствие катастрофы на Чернобыльской АЭС, других радиационных аварий, ядерных испытаний и иных радиационных катастроф и инцидентов. Формирование и ведение НРЭР осуществляются в целях использования результатов медицинского наблюдения за состоянием здоровья зарегистрированных в нем граждан для оказания им адресной медицинской помощи, а также прогнозирования медицинских радиологических последствий, в том числе отдаленных последствий.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Оператором системы НРЭР является Министерство здравоохранения Российской Федерации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Научно-методическое сопровождение НРЭР и организационно-техническое обеспечение формирования единой федеральной базы данных регистра осуществляет Медицинский радиологический научный центр имени А.Ф. Цыба – филиал ФГБУ «Национальный медицинский исследовательский центр радиологии» Минздрава России (МРНЦ им. А.Ф. Цыба)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МРНЦ им. А.Ф. Цыба является сотрудничающим центром Всемирной организации здравоохранения (ВОЗ) по исследовательской работе и подготовке кадров для радиационной эпидемиологии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4D0807E-D0B9-4ADF-BC05-581B4DDC5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85" y="2645992"/>
            <a:ext cx="576064" cy="57606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39DED49-8E57-48CB-BF15-F7C38F03A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10" y="3392241"/>
            <a:ext cx="571500" cy="6381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8264D7F-EE64-474C-8029-242E0B0ABF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65" y="4611095"/>
            <a:ext cx="609600" cy="552450"/>
          </a:xfrm>
          <a:prstGeom prst="rect">
            <a:avLst/>
          </a:prstGeom>
        </p:spPr>
      </p:pic>
      <p:pic>
        <p:nvPicPr>
          <p:cNvPr id="2058" name="Picture 10" descr="сайт Министерства здравоохранения Российской Федерац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сайт МРНЦ им. А.Ф. Цыб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сайт Всемирной организации здравоохранения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567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 по ведению регистра  ПОСАД НРЭР 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2-2023 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5400600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уделяется должного внимания к оформлению форм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предыдущие годы (СОЗ,СПС). </a:t>
            </a:r>
          </a:p>
          <a:p>
            <a:pPr lvl="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текущий период 2023 год  также были допущены ошибки в формах. 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 полей  учетных форм  с ошибками  приводит  искажению информации в регистре, увеличивается  количество дефектных случаев.</a:t>
            </a:r>
          </a:p>
          <a:p>
            <a:pPr lvl="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базу данных вводятся сведения об онкологических больных без предоставления   сканов первичных медицинских документов, на основании которых внесены данные об онкологическом заболевании (СОЗ).</a:t>
            </a:r>
          </a:p>
          <a:p>
            <a:pPr lvl="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 взаимодействие с КРОД.</a:t>
            </a:r>
          </a:p>
          <a:p>
            <a:pPr lvl="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копий официальных дозиметрических документов, на основании которых в форму (СЗЛ) внесена информация о дозе и периоде облучения.</a:t>
            </a:r>
          </a:p>
          <a:p>
            <a:pPr lvl="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сканов первичных документов подтверждающих смерть зарегистрированных в регистре  (СПС) за предыдущие годы.</a:t>
            </a:r>
          </a:p>
          <a:p>
            <a:pPr lvl="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все медицинские организации  предоставляют базы данных (БД) регистра в установленные сроки, это приводит к снижению показатели охвата диспансеризацией в целом по Республике Коми.</a:t>
            </a:r>
          </a:p>
          <a:p>
            <a:pPr lvl="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мало информации о вновь взятых потомках, есть случаи о внесении в регистр уже взрослых потомков.</a:t>
            </a:r>
          </a:p>
          <a:p>
            <a:pPr lvl="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Положительным является снижение количества  ошибок за предыдущие годы.  </a:t>
            </a:r>
          </a:p>
          <a:p>
            <a:pPr lvl="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положительная динамика  проведения программного контроля  НРЭР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890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63272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которые необходимо решить 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декабря 2023 года 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B6D95B-253F-420B-857F-D219FEF8E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80728"/>
            <a:ext cx="8047806" cy="5400600"/>
          </a:xfrm>
        </p:spPr>
        <p:txBody>
          <a:bodyPr>
            <a:normAutofit fontScale="47500" lnSpcReduction="20000"/>
          </a:bodyPr>
          <a:lstStyle/>
          <a:p>
            <a:pPr lvl="0" algn="just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приказ по учреждению об ответственных лицах за ведение регистра. Предоставить информацию с указанием ФИО, должности и контактных телефонов ГБУЗ РК «РМИАЦ».</a:t>
            </a:r>
          </a:p>
          <a:p>
            <a:pPr lvl="0" algn="just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Ответственным за ведение регистра  в МО   контролировать качество формирования (наполнение) регионального сегмента путем  внесения актуализированной информации в программном обеспечении «ПОСАД»</a:t>
            </a:r>
          </a:p>
          <a:p>
            <a:pPr lvl="0" algn="just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Ежеквартальное проведение анализа заболеваемости и охвата диспансерным наблюдением лиц, зарегистрированных в Национальном радиационно-эпидемиологическом регистре.</a:t>
            </a:r>
          </a:p>
          <a:p>
            <a:pPr lvl="0" algn="just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представление  сканов первичных документов, на основании которых вводились формы СОЗ и СПС  в регистр НРЭР не позднее </a:t>
            </a:r>
            <a:r>
              <a:rPr lang="ru-RU" sz="3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декабря 2023г. </a:t>
            </a:r>
          </a:p>
          <a:p>
            <a:pPr lvl="0" algn="just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поиск первичных медицинских документов за предыдущие годы. Вести архив медицинской документации, зарегистрированных в НРЭР.  </a:t>
            </a:r>
          </a:p>
          <a:p>
            <a:pPr lvl="0" algn="just">
              <a:lnSpc>
                <a:spcPct val="100000"/>
              </a:lnSpc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Восстановить правильный порядок в ведении форм Регистра (</a:t>
            </a:r>
            <a:r>
              <a:rPr lang="ru-RU" sz="33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от 23.03.2015 г. № 134н). Ввод сведений об онкологическом заболевании и причин смерти зарегистрированных в НРЭР проводить строго на основании первичных медицинских документов.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взаимодействие с отделениями Бюро СМЭ, ЗАГС, КРОД онкологическими кабинетами, для предоставления медицинских документов, подтверждающих диагнозы в СОЗ и СПС.</a:t>
            </a:r>
          </a:p>
          <a:p>
            <a:pPr lvl="0" algn="just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 работу по поиску потомков ЧАЭС и других категорий лиц, зарегистрированных в регистре. </a:t>
            </a:r>
          </a:p>
          <a:p>
            <a:pPr algn="just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выгрузкой и отправки базы данных проверить системную дату и провести углубленную проверку на наличие ошибок, при выявлении ошибок необходимо  исправить их. </a:t>
            </a:r>
          </a:p>
          <a:p>
            <a:pPr marL="0" lvl="0" indent="0">
              <a:buNone/>
            </a:pP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346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32656"/>
            <a:ext cx="8784976" cy="5793507"/>
          </a:xfrm>
        </p:spPr>
      </p:pic>
      <p:sp>
        <p:nvSpPr>
          <p:cNvPr id="5" name="TextBox 4"/>
          <p:cNvSpPr txBox="1"/>
          <p:nvPr/>
        </p:nvSpPr>
        <p:spPr>
          <a:xfrm>
            <a:off x="539552" y="5629890"/>
            <a:ext cx="81369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В РЕГИСТРЕ</a:t>
            </a:r>
          </a:p>
        </p:txBody>
      </p:sp>
    </p:spTree>
    <p:extLst>
      <p:ext uri="{BB962C8B-B14F-4D97-AF65-F5344CB8AC3E}">
        <p14:creationId xmlns:p14="http://schemas.microsoft.com/office/powerpoint/2010/main" val="3420289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733425" y="358457"/>
            <a:ext cx="7677150" cy="614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57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859155" y="458787"/>
            <a:ext cx="7425690" cy="59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6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859155" y="458787"/>
            <a:ext cx="7425690" cy="59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29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859155" y="458787"/>
            <a:ext cx="7425690" cy="59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19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859155" y="458787"/>
            <a:ext cx="7425690" cy="59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42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75712"/>
            <a:ext cx="8435280" cy="10370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  РК «Республиканский  медицинский 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информационно-аналитический  центр»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566" y="1628800"/>
            <a:ext cx="82229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Ответственные сотрудники:</a:t>
            </a: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организационно методической работе</a:t>
            </a: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Иваненко Николай Геннадиевич</a:t>
            </a: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8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(8212)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301-240 (доб.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22)</a:t>
            </a:r>
          </a:p>
          <a:p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за ведение регистра</a:t>
            </a: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Лукина Надежда Витальевна </a:t>
            </a: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8(812)301-240 (доб.608)</a:t>
            </a:r>
          </a:p>
          <a:p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за установку программы ПОСАД</a:t>
            </a: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Макеева Светлана Анатольевна</a:t>
            </a: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8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(8212)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301-240 (доб.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E3B0412-65BF-47DF-A133-95CA3961C6D3}"/>
              </a:ext>
            </a:extLst>
          </p:cNvPr>
          <p:cNvSpPr/>
          <p:nvPr/>
        </p:nvSpPr>
        <p:spPr>
          <a:xfrm>
            <a:off x="467544" y="5414452"/>
            <a:ext cx="8435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83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13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F342B0F3-39E3-4D3C-8EE9-A2ABBEAB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6632"/>
            <a:ext cx="7498080" cy="720080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регистре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FD80A93F-54E9-4EAB-B133-10B567108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280" y="620688"/>
            <a:ext cx="8515440" cy="6120680"/>
          </a:xfrm>
        </p:spPr>
        <p:txBody>
          <a:bodyPr>
            <a:normAutofit fontScale="92500" lnSpcReduction="20000"/>
          </a:bodyPr>
          <a:lstStyle/>
          <a:p>
            <a:pPr marL="0" lvl="0" indent="26987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1400" dirty="0" bmk="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едение НРЭР осуществляется во исполнение Федерального закона от 30.12.2012 г. № 329‑ФЗ, Закона РФ от 15.05.1991 г. № 1244‑1, Постановления Верховного Совета РФ от 27.12.1991 г. № 2123‑1, Федерального закона от 26.11.1998 г. № 175‑ФЗ, Федерального закона от 10.01.2002 г. № 2‑ФЗ, Постановления Правительства РФ от 23.07.2013 г. № 625, Приказа Минздрава России от 23.03.2015 г. № 134н.</a:t>
            </a:r>
            <a:endParaRPr lang="ru-RU" altLang="ru-RU" sz="800" dirty="0" bmk="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6987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1400" dirty="0" bmk="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6987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400" dirty="0" bmk="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НРЭР был создан на базе Российского государственного медико-дозиметрического регистра (РГМДР), история которого идет от образованного Минздравом СССР в 1986 году, сразу после Чернобыльской катастрофы, Всесоюзного распределенного регистра (ВРР).</a:t>
            </a:r>
            <a:endParaRPr lang="ru-RU" altLang="ru-RU" sz="800" dirty="0" bmk="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6987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400" dirty="0" bmk="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Оператором системы НРЭР является Министерство здравоохранения Российской Федерации.</a:t>
            </a:r>
            <a:endParaRPr lang="ru-RU" altLang="ru-RU" sz="800" dirty="0" bmk="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6987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400" dirty="0" bmk="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НРЭР ведется на электронных носителях с применением автоматизированной системы по формам регистра, утверждённым Приказом Минздрава России от 23.03.2015 г. № 134н.</a:t>
            </a:r>
            <a:endParaRPr lang="ru-RU" altLang="ru-RU" sz="800" dirty="0" bmk="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6987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400" dirty="0" bmk="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НРЭР является федеральной информационной системой, включающей:</a:t>
            </a:r>
            <a:endParaRPr lang="ru-RU" altLang="ru-RU" sz="800" dirty="0" bmk="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69875" algn="just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400" dirty="0" bmk="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единую федеральную базу данных;</a:t>
            </a:r>
            <a:endParaRPr lang="ru-RU" altLang="ru-RU" sz="800" dirty="0" bmk="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69875" algn="just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400" dirty="0" bmk="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региональные сегменты;</a:t>
            </a:r>
            <a:endParaRPr lang="ru-RU" altLang="ru-RU" sz="800" dirty="0" bmk="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69875" algn="just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400" dirty="0" bmk="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ведомственные </a:t>
            </a:r>
            <a:r>
              <a:rPr lang="ru-RU" altLang="ru-RU" sz="1400" dirty="0" err="1" bmk="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подрегистры</a:t>
            </a:r>
            <a:r>
              <a:rPr lang="ru-RU" altLang="ru-RU" sz="1400" dirty="0" bmk="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800" dirty="0" bmk="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6987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400" dirty="0" bmk="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федеральная база данных (ЕФБД) регистра включает информацию из всех региональных сегментов и ведомственных </a:t>
            </a:r>
            <a:r>
              <a:rPr lang="ru-RU" altLang="ru-RU" sz="1400" dirty="0" err="1" bmk="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подрегистров</a:t>
            </a:r>
            <a:r>
              <a:rPr lang="ru-RU" altLang="ru-RU" sz="1400" dirty="0" bmk="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800" dirty="0" bmk="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6987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400" dirty="0" bmk="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Научно-методическое сопровождение НРЭР и организационно-техническое обеспечение формирования единой федеральной базы данных регистра осуществляет Медицинский радиологический научный центр имени А.Ф.  Цыба – филиал ФГБУ «Национальный медицинский исследовательский центр радиологии» Минздрава России (МРНЦ им. А.Ф. Цыба).</a:t>
            </a:r>
            <a:endParaRPr lang="ru-RU" altLang="ru-RU" sz="800" dirty="0" bmk="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6987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400" dirty="0" bmk="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региональных сегментов регистра осуществляют уполномоченные органы исполнительной власти субъектов Российской Федерации. Информацию о регистрируемых лицах представляют в уполномоченный орган исполнительной власти субъекта РФ, на территории которого проживают эти лица, медицинские организации, осуществляющие их медицинское обслуживание.</a:t>
            </a:r>
            <a:endParaRPr lang="ru-RU" altLang="ru-RU" sz="800" dirty="0" bmk="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6987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1400" dirty="0" bmk="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6987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400" dirty="0" bmk="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ведомственных </a:t>
            </a:r>
            <a:r>
              <a:rPr lang="ru-RU" altLang="ru-RU" sz="1400" dirty="0" err="1" bmk="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подрегистров</a:t>
            </a:r>
            <a:r>
              <a:rPr lang="ru-RU" altLang="ru-RU" sz="1400" dirty="0" bmk="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НРЭР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178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7797" y="173094"/>
            <a:ext cx="2736874" cy="72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РГМДР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МЗ  СССР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       </a:t>
            </a:r>
            <a:r>
              <a:rPr lang="ru-RU" sz="1600" b="1" dirty="0"/>
              <a:t>                                                     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173755"/>
            <a:ext cx="3000396" cy="72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НРЭР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МЗ  РФ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cxnSp>
        <p:nvCxnSpPr>
          <p:cNvPr id="6" name="Прямая со стрелкой 5"/>
          <p:cNvCxnSpPr>
            <a:stCxn id="3" idx="3"/>
            <a:endCxn id="4" idx="1"/>
          </p:cNvCxnSpPr>
          <p:nvPr/>
        </p:nvCxnSpPr>
        <p:spPr>
          <a:xfrm>
            <a:off x="3214671" y="533134"/>
            <a:ext cx="2221425" cy="6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763688" y="1470527"/>
            <a:ext cx="5544616" cy="87694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НРЭР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ИНФОРМАЦИОННАЯ СИСТЕМА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7797" y="3933056"/>
            <a:ext cx="2362443" cy="7818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СЕГМЕНТЫ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38514" y="2736869"/>
            <a:ext cx="4121718" cy="7560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ФЕДЕРАЛЬНАЯ БАЗА ДАННЫХ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00696" y="3879252"/>
            <a:ext cx="2635796" cy="7818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ВЕДОМСТВЕННЫЕ ПОДРЕГИСТРЫ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flipH="1">
            <a:off x="2538513" y="3518025"/>
            <a:ext cx="2579463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4338740" y="4546109"/>
            <a:ext cx="1388196" cy="8413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95536" y="5409843"/>
            <a:ext cx="8136904" cy="10547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ПЛАНОВАЯ   ВЫГРУЗКА   БАЗЫ   ДАННЫХ   НРЭР 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МЕДИЦИНСКИМИ   ОРГАНИЗАЦИЯМИ   РЕСПУБЛИКИ  КОМИ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ПРОИЗВОДИТСЯ  В  АПРЕЛЕ, ОКТЯБРЕ,  ДЕКАБРЕ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12 числа </a:t>
            </a:r>
          </a:p>
          <a:p>
            <a:pPr algn="ctr"/>
            <a:endParaRPr lang="ru-RU" sz="1600" dirty="0"/>
          </a:p>
        </p:txBody>
      </p:sp>
      <p:cxnSp>
        <p:nvCxnSpPr>
          <p:cNvPr id="56" name="Прямая со стрелкой 55"/>
          <p:cNvCxnSpPr>
            <a:cxnSpLocks/>
          </p:cNvCxnSpPr>
          <p:nvPr/>
        </p:nvCxnSpPr>
        <p:spPr>
          <a:xfrm>
            <a:off x="2915816" y="4295895"/>
            <a:ext cx="28111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5117976" y="1030020"/>
            <a:ext cx="2311545" cy="3827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4571999" y="2365129"/>
            <a:ext cx="5383" cy="3767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314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0CE3D-2D96-4067-96F0-23CFC3F61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 регулирующие функционирование НРЭР и РГМДР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7D3BCE-7381-4982-874F-88274493E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659" y="1253331"/>
            <a:ext cx="7886700" cy="4351338"/>
          </a:xfrm>
        </p:spPr>
        <p:txBody>
          <a:bodyPr>
            <a:normAutofit/>
          </a:bodyPr>
          <a:lstStyle/>
          <a:p>
            <a:pPr lvl="0"/>
            <a:r>
              <a:rPr lang="ru-RU" sz="1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30.12.2012 г. № 329‑ФЗ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РФ от 15.05.1991 г. № 1244‑1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Верховного Совета РФ от 27.12.1991 г. № 2123‑1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26.11.1998 г. № 175‑ФЗ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10.01.2002 г. № 2‑ФЗ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23.07.2013 г. № 625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от 23.03.2015 г. № 134н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здравоохранения Российской Федерации от 13.05.2015 № 24-3/10/2-2096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D6F63D-80E9-4D78-BF4E-5F8F6C9FFD6E}"/>
              </a:ext>
            </a:extLst>
          </p:cNvPr>
          <p:cNvSpPr txBox="1"/>
          <p:nvPr/>
        </p:nvSpPr>
        <p:spPr>
          <a:xfrm>
            <a:off x="683568" y="4350494"/>
            <a:ext cx="597666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Другие документы НРЭР и РГМДР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0FF0B0-8C8A-4CE2-BE01-EB9E7B9A5D83}"/>
              </a:ext>
            </a:extLst>
          </p:cNvPr>
          <p:cNvSpPr txBox="1"/>
          <p:nvPr/>
        </p:nvSpPr>
        <p:spPr>
          <a:xfrm>
            <a:off x="683568" y="4831804"/>
            <a:ext cx="7329710" cy="2026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22.09.1993 г. № 948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от 26.11.1993 г. № 281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от 11.08.1995 г. № 236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от 23.04.1998 г. № 134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от 22.10.2003 г. № 488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366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16917"/>
            <a:ext cx="4572508" cy="976785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Учреждение, ответственное за ведение регионального сегмента НРЭР по Республике Коми, приказом МЗ РК определен ГБУЗ РК «Республиканский медицинский информационно-аналитический центр»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204864"/>
            <a:ext cx="4245057" cy="42135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 </a:t>
            </a:r>
          </a:p>
          <a:p>
            <a:pPr algn="ctr"/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Республики Коми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715" y="1016917"/>
            <a:ext cx="4192492" cy="572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790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52" y="121601"/>
            <a:ext cx="9036496" cy="36004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 зарегистрированных лиц, состоящих на учете  в НРЭР  в разрезе медицинских организаций Республики Коми на начало 2021-2023гг.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337507"/>
              </p:ext>
            </p:extLst>
          </p:nvPr>
        </p:nvGraphicFramePr>
        <p:xfrm>
          <a:off x="395536" y="620688"/>
          <a:ext cx="8568951" cy="6115712"/>
        </p:xfrm>
        <a:graphic>
          <a:graphicData uri="http://schemas.openxmlformats.org/drawingml/2006/table">
            <a:tbl>
              <a:tblPr/>
              <a:tblGrid>
                <a:gridCol w="1953264">
                  <a:extLst>
                    <a:ext uri="{9D8B030D-6E8A-4147-A177-3AD203B41FA5}">
                      <a16:colId xmlns:a16="http://schemas.microsoft.com/office/drawing/2014/main" val="396838"/>
                    </a:ext>
                  </a:extLst>
                </a:gridCol>
                <a:gridCol w="794056">
                  <a:extLst>
                    <a:ext uri="{9D8B030D-6E8A-4147-A177-3AD203B41FA5}">
                      <a16:colId xmlns:a16="http://schemas.microsoft.com/office/drawing/2014/main" val="2016232128"/>
                    </a:ext>
                  </a:extLst>
                </a:gridCol>
                <a:gridCol w="793434">
                  <a:extLst>
                    <a:ext uri="{9D8B030D-6E8A-4147-A177-3AD203B41FA5}">
                      <a16:colId xmlns:a16="http://schemas.microsoft.com/office/drawing/2014/main" val="1607193952"/>
                    </a:ext>
                  </a:extLst>
                </a:gridCol>
                <a:gridCol w="857531">
                  <a:extLst>
                    <a:ext uri="{9D8B030D-6E8A-4147-A177-3AD203B41FA5}">
                      <a16:colId xmlns:a16="http://schemas.microsoft.com/office/drawing/2014/main" val="1006478527"/>
                    </a:ext>
                  </a:extLst>
                </a:gridCol>
                <a:gridCol w="1612384">
                  <a:extLst>
                    <a:ext uri="{9D8B030D-6E8A-4147-A177-3AD203B41FA5}">
                      <a16:colId xmlns:a16="http://schemas.microsoft.com/office/drawing/2014/main" val="3035346481"/>
                    </a:ext>
                  </a:extLst>
                </a:gridCol>
                <a:gridCol w="882423">
                  <a:extLst>
                    <a:ext uri="{9D8B030D-6E8A-4147-A177-3AD203B41FA5}">
                      <a16:colId xmlns:a16="http://schemas.microsoft.com/office/drawing/2014/main" val="126392411"/>
                    </a:ext>
                  </a:extLst>
                </a:gridCol>
                <a:gridCol w="774143">
                  <a:extLst>
                    <a:ext uri="{9D8B030D-6E8A-4147-A177-3AD203B41FA5}">
                      <a16:colId xmlns:a16="http://schemas.microsoft.com/office/drawing/2014/main" val="2832817072"/>
                    </a:ext>
                  </a:extLst>
                </a:gridCol>
                <a:gridCol w="901716">
                  <a:extLst>
                    <a:ext uri="{9D8B030D-6E8A-4147-A177-3AD203B41FA5}">
                      <a16:colId xmlns:a16="http://schemas.microsoft.com/office/drawing/2014/main" val="1424569023"/>
                    </a:ext>
                  </a:extLst>
                </a:gridCol>
              </a:tblGrid>
              <a:tr h="737290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состоящих</a:t>
                      </a:r>
                      <a:r>
                        <a:rPr lang="ru-RU" sz="900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начало 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 состоящих на начало  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состоящих на начало  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 состоящих на начало  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 состоящих на начало  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состоящих на начало  </a:t>
                      </a: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099216"/>
                  </a:ext>
                </a:extLst>
              </a:tr>
              <a:tr h="36005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Поликлиника ЛПО ОАО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Монди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СЛПК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Койгородская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355874"/>
                  </a:ext>
                </a:extLst>
              </a:tr>
              <a:tr h="36005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Сыктывкарская городская поликлиника №3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Корткеросская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206996"/>
                  </a:ext>
                </a:extLst>
              </a:tr>
              <a:tr h="36005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Сыктывкарская детская поликлиника №3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Печорская ЦРБ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310640"/>
                  </a:ext>
                </a:extLst>
              </a:tr>
              <a:tr h="38098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Сыктывкарская городская больница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Прилузская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598711"/>
                  </a:ext>
                </a:extLst>
              </a:tr>
              <a:tr h="36005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Эжвинская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поликлиника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Сосногорская ЦРБ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677251"/>
                  </a:ext>
                </a:extLst>
              </a:tr>
              <a:tr h="35325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Воркутинская БСМП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Сыктывдинская ЦРБ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895113"/>
                  </a:ext>
                </a:extLst>
              </a:tr>
              <a:tr h="36005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Воркутинская детская больница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Сысольская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259580"/>
                  </a:ext>
                </a:extLst>
              </a:tr>
              <a:tr h="36005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Интинская центральная больница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Троицко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-Печорская ЦРБ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927692"/>
                  </a:ext>
                </a:extLst>
              </a:tr>
              <a:tr h="36005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Ухтинская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детская больница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Удорская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189678"/>
                  </a:ext>
                </a:extLst>
              </a:tr>
              <a:tr h="36005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Городская поликлиника №2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п.Ярега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Усинская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174380"/>
                  </a:ext>
                </a:extLst>
              </a:tr>
              <a:tr h="36005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Ухтинская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поликлиника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НУЗ Узловая больница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ст.Микунь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909686"/>
                  </a:ext>
                </a:extLst>
              </a:tr>
              <a:tr h="345809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 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Вуктыльская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ЦРБ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Усть-Вымская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ЦРБ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149075"/>
                  </a:ext>
                </a:extLst>
              </a:tr>
              <a:tr h="35325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Ижемская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Усть-Куломская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488799"/>
                  </a:ext>
                </a:extLst>
              </a:tr>
              <a:tr h="35325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Княжпогостская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РК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Усть-Цилемская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1644"/>
                  </a:ext>
                </a:extLst>
              </a:tr>
              <a:tr h="3514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 по РК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731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669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6" y="188640"/>
            <a:ext cx="8610162" cy="792088"/>
          </a:xfrm>
        </p:spPr>
        <p:txBody>
          <a:bodyPr>
            <a:noAutofit/>
          </a:bodyPr>
          <a:lstStyle/>
          <a:p>
            <a:pPr algn="ctr"/>
            <a:br>
              <a:rPr lang="en-US" sz="2400" b="1" dirty="0"/>
            </a:b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диспансерным  наблюдением лиц, зарегистрированных в  Национальном радиационно-эпидемиологическом регистре  в разрезе медицинских организаций Республики Коми за 2022 год, на 30 октября 2023г. (%)</a:t>
            </a:r>
            <a:b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F87C5E40-4691-4448-A21A-ECAEC6412A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542581"/>
              </p:ext>
            </p:extLst>
          </p:nvPr>
        </p:nvGraphicFramePr>
        <p:xfrm>
          <a:off x="107504" y="692696"/>
          <a:ext cx="8826184" cy="597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1893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65127"/>
            <a:ext cx="8568952" cy="9036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заболеваемость  у лиц, зарегистрированных в Национальном радиационно-эпидемиологическом регистре Республики Коми 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2019-2022гг. и 9 месяцев 2023г.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978204"/>
              </p:ext>
            </p:extLst>
          </p:nvPr>
        </p:nvGraphicFramePr>
        <p:xfrm>
          <a:off x="251521" y="1412772"/>
          <a:ext cx="8640959" cy="4896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6504">
                  <a:extLst>
                    <a:ext uri="{9D8B030D-6E8A-4147-A177-3AD203B41FA5}">
                      <a16:colId xmlns:a16="http://schemas.microsoft.com/office/drawing/2014/main" val="3190968104"/>
                    </a:ext>
                  </a:extLst>
                </a:gridCol>
                <a:gridCol w="985703">
                  <a:extLst>
                    <a:ext uri="{9D8B030D-6E8A-4147-A177-3AD203B41FA5}">
                      <a16:colId xmlns:a16="http://schemas.microsoft.com/office/drawing/2014/main" val="245340295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23215808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57195569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17386186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76488847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13158174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034236407"/>
                    </a:ext>
                  </a:extLst>
                </a:gridCol>
              </a:tblGrid>
              <a:tr h="10115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С00-Д48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Новообразования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Е00-Е99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Эндокринные заболевания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I00-I99</a:t>
                      </a:r>
                      <a:endParaRPr lang="ru-RU" sz="16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системы кровообращения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J00-J99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органов дыхания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К00-К93</a:t>
                      </a:r>
                    </a:p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Болезни органов пищеварения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М00-М99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костно-мышечной системы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N00-N99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мочеполовой системы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4429026"/>
                  </a:ext>
                </a:extLst>
              </a:tr>
              <a:tr h="38176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313345"/>
                  </a:ext>
                </a:extLst>
              </a:tr>
              <a:tr h="7515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0125758"/>
                  </a:ext>
                </a:extLst>
              </a:tr>
              <a:tr h="7396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0093914"/>
                  </a:ext>
                </a:extLst>
              </a:tr>
              <a:tr h="7396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5288872"/>
                  </a:ext>
                </a:extLst>
              </a:tr>
              <a:tr h="6656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3596914"/>
                  </a:ext>
                </a:extLst>
              </a:tr>
              <a:tr h="606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4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месяцев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2023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5373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1735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28200</TotalTime>
  <Words>2817</Words>
  <Application>Microsoft Office PowerPoint</Application>
  <PresentationFormat>Экран (4:3)</PresentationFormat>
  <Paragraphs>465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Тема Office</vt:lpstr>
      <vt:lpstr>ВЕДЕНИЕ РЕГИОНАЛЬНОГО СЕГМЕНТА (РС) НАЦИОНАЛЬНОГО РАДИАЦИОННО-ЭПИДЕМИОЛОГИЧЕСКОГО РЕГИСТРА (НРЭР)  по Республике Коми 2023</vt:lpstr>
      <vt:lpstr>О регистре</vt:lpstr>
      <vt:lpstr>О регистре</vt:lpstr>
      <vt:lpstr>Презентация PowerPoint</vt:lpstr>
      <vt:lpstr>Нормативные документы регулирующие функционирование НРЭР и РГМДР</vt:lpstr>
      <vt:lpstr>Учреждение, ответственное за ведение регионального сегмента НРЭР по Республике Коми, приказом МЗ РК определен ГБУЗ РК «Республиканский медицинский информационно-аналитический центр»</vt:lpstr>
      <vt:lpstr>Количество  зарегистрированных лиц, состоящих на учете  в НРЭР  в разрезе медицинских организаций Республики Коми на начало 2021-2023гг.</vt:lpstr>
      <vt:lpstr> Охват диспансерным  наблюдением лиц, зарегистрированных в  Национальном радиационно-эпидемиологическом регистре  в разрезе медицинских организаций Республики Коми за 2022 год, на 30 октября 2023г. (%) </vt:lpstr>
      <vt:lpstr>Общая заболеваемость  у лиц, зарегистрированных в Национальном радиационно-эпидемиологическом регистре Республики Коми  2019-2022гг. и 9 месяцев 2023г.</vt:lpstr>
      <vt:lpstr>Общее число заболеваний у лиц, зарегистрированных  в Национальном радиационно-эпидемиологическом регистре  Республики Коми  2019-2022 гг. и 9 месяцев 2023г. </vt:lpstr>
      <vt:lpstr>Охват диспансерным  наблюдением лиц, зарегистрированных  в  Национальном радиационно-эпидемиологическом регистре Республики Коми   2020-2022 гг. и 9 месяцев 2023г. </vt:lpstr>
      <vt:lpstr> ОХВАТ НАБЛЮДЕНИЕМ, ЛИЦ ЗАРЕГИСТРИРОВАННЫХ В НРЭР ПО РЕСПУБЛИКЕ КОМИ 2009-2022 гг. и 9 месяцев  2023г. </vt:lpstr>
      <vt:lpstr> Форма «Сведения о зарегистрированном лице» СЗЛ  База Данных РС НРЭР  на 30.10.2023 и (БД28.04.2023г) </vt:lpstr>
      <vt:lpstr> ГЕМОБЛАСТОЗЫ  База Данных РС НРЭР  на 30.10.2023  (БД 28.04.2023г.) </vt:lpstr>
      <vt:lpstr>Ошибки, выявленные в результате проведения программного контроля   в форме СПС (сведения причин смерти)  База Данных  на 30.10.2023г.  (БД 28.04.2023г.) </vt:lpstr>
      <vt:lpstr> </vt:lpstr>
      <vt:lpstr>ОШИБКИ ПРИ ЗАПОЛНЕНИИ  ФОРМЫ СВЕДЕНИЯ ОБ ОНКОЛОГИЧЕСКОМ ЗАБОЛЕВАНИИ «СОЗ»     в  2022-2023 гг.</vt:lpstr>
      <vt:lpstr>ОШИБКИ ПРИ ЗАПОЛНЕНИИ  ФОРМЫ СВЕДЕНИЯ ОБ ОНКОЛОГИЧЕСКОМ ЗАБОЛЕВАНИИ «СОЗ»     в  2022-2023 гг. </vt:lpstr>
      <vt:lpstr>ОШИБКИ  ПРИ  ЗАПОЛНЕНИИ   ФОРМЫ  СВЕДЕНИЯ   ПРИЧИН   СМЕРТИ «СПС»     в  2022-2023 гг. </vt:lpstr>
      <vt:lpstr>Проблемы  по ведению регистра  ПОСАД НРЭР  в  2022-2023 г.</vt:lpstr>
      <vt:lpstr>Задачи, которые необходимо решить  до конца декабря 2023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 ГБУЗ   РК «Республиканский  медицинский  информационно-аналитический  центр»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884</cp:revision>
  <cp:lastPrinted>2023-11-29T16:14:42Z</cp:lastPrinted>
  <dcterms:created xsi:type="dcterms:W3CDTF">2017-10-31T06:35:37Z</dcterms:created>
  <dcterms:modified xsi:type="dcterms:W3CDTF">2023-12-04T11:26:06Z</dcterms:modified>
</cp:coreProperties>
</file>