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78" r:id="rId3"/>
    <p:sldId id="1178" r:id="rId4"/>
    <p:sldId id="268" r:id="rId5"/>
    <p:sldId id="276" r:id="rId6"/>
    <p:sldId id="277" r:id="rId7"/>
    <p:sldId id="269" r:id="rId8"/>
    <p:sldId id="275" r:id="rId9"/>
    <p:sldId id="274" r:id="rId10"/>
    <p:sldId id="270" r:id="rId11"/>
    <p:sldId id="291" r:id="rId12"/>
    <p:sldId id="1054" r:id="rId13"/>
    <p:sldId id="272" r:id="rId14"/>
    <p:sldId id="271" r:id="rId15"/>
    <p:sldId id="1059" r:id="rId16"/>
    <p:sldId id="1039" r:id="rId17"/>
    <p:sldId id="1067" r:id="rId18"/>
    <p:sldId id="281" r:id="rId19"/>
    <p:sldId id="290" r:id="rId20"/>
    <p:sldId id="1167" r:id="rId21"/>
    <p:sldId id="1037" r:id="rId22"/>
    <p:sldId id="1060" r:id="rId23"/>
    <p:sldId id="273" r:id="rId24"/>
    <p:sldId id="1061" r:id="rId25"/>
    <p:sldId id="1062" r:id="rId26"/>
    <p:sldId id="1063" r:id="rId27"/>
    <p:sldId id="1064" r:id="rId28"/>
    <p:sldId id="1065" r:id="rId29"/>
    <p:sldId id="1066" r:id="rId30"/>
    <p:sldId id="286" r:id="rId31"/>
    <p:sldId id="1046" r:id="rId32"/>
    <p:sldId id="1168" r:id="rId33"/>
    <p:sldId id="1169" r:id="rId34"/>
    <p:sldId id="1040" r:id="rId35"/>
    <p:sldId id="1170" r:id="rId36"/>
    <p:sldId id="267" r:id="rId37"/>
    <p:sldId id="266" r:id="rId38"/>
    <p:sldId id="1179" r:id="rId39"/>
    <p:sldId id="1184" r:id="rId40"/>
    <p:sldId id="1180" r:id="rId41"/>
    <p:sldId id="1172" r:id="rId42"/>
    <p:sldId id="1173" r:id="rId43"/>
    <p:sldId id="263" r:id="rId44"/>
    <p:sldId id="280" r:id="rId45"/>
    <p:sldId id="283" r:id="rId46"/>
    <p:sldId id="1044" r:id="rId47"/>
    <p:sldId id="287" r:id="rId48"/>
    <p:sldId id="1038" r:id="rId49"/>
    <p:sldId id="1042" r:id="rId50"/>
    <p:sldId id="1049" r:id="rId51"/>
    <p:sldId id="1048" r:id="rId52"/>
    <p:sldId id="1047" r:id="rId53"/>
    <p:sldId id="1185" r:id="rId54"/>
    <p:sldId id="1186" r:id="rId55"/>
    <p:sldId id="1058" r:id="rId56"/>
    <p:sldId id="1057" r:id="rId57"/>
    <p:sldId id="1056" r:id="rId58"/>
    <p:sldId id="1187" r:id="rId59"/>
    <p:sldId id="1188" r:id="rId60"/>
    <p:sldId id="1189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44832-D289-4540-805F-A8636A4B2E25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99AA3-0947-4CD0-8B1B-B3A06E8AA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48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1634-B203-4677-B026-FEA7C4909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E758DF-3DDC-454E-8A7B-B9195C054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72EBC-1447-4620-A8FB-8FDD0AC3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54C8A-7387-4A31-8B8B-0DBC7835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580D2-48C0-4772-8946-89CE85E0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7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25DED-E158-4E32-B9D2-9AB0F40A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2EBD1A-8644-4A7A-B7D5-48158C9AE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7B51C-869F-4D29-9037-E09C843B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30826-BBFA-45E8-96F1-E0FAB8B3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1EEE2-F34F-4A6E-93D8-144BC828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2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34C46F-5F3F-4C6D-B08A-ED0A9457F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FF561-47BA-41B4-A1F4-44F61F7F1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97989-49FF-4336-88F7-C2D29E87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A89B5-01F8-4088-8767-D5F73737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87483-D702-4906-ADB0-4ACB7D1C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3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sic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9100" y="191100"/>
            <a:ext cx="12192000" cy="8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4800"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9567" y="984157"/>
            <a:ext cx="12144000" cy="3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0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B7FCE-B35A-4452-A026-25FD10DC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AE366-58CA-4A38-937D-CE708757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3DB6C-E1C2-412A-9682-C4A0D4EF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36CF8B-BEE7-4699-A36F-F79C14E0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D56C7-7288-4F88-BC3E-9447FAB8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6C718-0780-4A35-90A5-CAE7490D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53E80D-B836-4EE4-B6D0-0377423D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83BE9-3DD6-473A-AF1A-AFD14BFD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E0D13-B051-481C-9179-774E5B30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C05B1-631B-426F-ADE9-7A875D9E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67375-4352-4E4E-9D2A-6EE6D969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469FF-C632-43C1-8A3B-BE3148F95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7CBBEA-50F3-425B-8B52-89630095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D71BA-2C5D-4B3A-9337-9E7D9D45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9E6BF2-CB29-427A-8977-0D1A86EB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10C24C-5C0A-463A-A558-8271E748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8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79A7-F23A-4D5E-BFC9-6A29CEB8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C85A9-ED7D-4ED9-9321-1EE3642A4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22827-6873-40C5-BD43-FFBB1A8E8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AD3B7-9DC9-43AE-9AB3-750D30EC8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3FF52B-CFB4-427B-BF12-C4C46E6C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62C14E-779F-43BB-A5D5-EC6F44AA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4EF198-5F27-4CCD-AE35-BE6B9F31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ACD5C5-4F66-4C7B-87F6-CFB3F980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4A936-D4A8-43FF-8C9B-C1DC6F4B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6B540D-743C-4DBB-9460-1452DA1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935F48-B08E-4A80-9B09-16644128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AFEDB1-584B-4E87-93F0-2439BF31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351ED9-2020-45B1-8461-3E7DE8DF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AB8D65-B76F-462A-AC26-715A9509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B9E20D-7336-4A3B-AE6D-240AF972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3874B-5DB0-497A-AEBE-262DBE04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787E2-ABA8-47A2-9E72-40AA6D01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64804C-980B-4BB6-B6E8-A0A3DE0E3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6DF523-835C-4C47-989A-69412369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E52886-7A5C-453D-AC5E-77D3670A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59DFE1-A499-4E50-B3B3-CD3E6741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8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E77B2-E9AE-4606-B6B9-E6BDA634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DBE383-C886-4669-8EAA-469EBAF57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DDA6A-EEA4-4737-8F19-322E91CA3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9628CD-30C0-4298-9A22-D89B4DEA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0AD8BA-61BD-49F0-B628-17D68D33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E4F89-E3F7-4AD0-9A1A-D1F5C794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2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8D43-3802-4D8E-B2E9-4AF8870B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B7988-9B95-480F-ADF6-45802C205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232D2-D881-4384-AE4C-AA326B936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BEAC-59E7-4F46-A10B-170FE663FEE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CD7BB-8770-405C-8454-8C59B86B7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62A7A-9BBB-4E01-A635-7DDA61B06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54D6-A8A6-4E96-9501-4692CD12F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5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F39C00D2-4FD6-4C46-9001-779779F39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512" y="1609727"/>
            <a:ext cx="7038976" cy="9196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Форма № 30 «Сведения о деятельности медицинской организации»</a:t>
            </a:r>
          </a:p>
        </p:txBody>
      </p:sp>
      <p:sp useBgFill="1">
        <p:nvSpPr>
          <p:cNvPr id="3" name="Подзаголовок 2">
            <a:extLst>
              <a:ext uri="{FF2B5EF4-FFF2-40B4-BE49-F238E27FC236}">
                <a16:creationId xmlns:a16="http://schemas.microsoft.com/office/drawing/2014/main" id="{BCBE2C25-9BB8-4C4A-BC7B-CCF95E631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263" y="3021484"/>
            <a:ext cx="7134225" cy="160019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Раздел </a:t>
            </a:r>
            <a:r>
              <a:rPr lang="en-US" sz="3600" b="1" dirty="0">
                <a:solidFill>
                  <a:schemeClr val="tx1"/>
                </a:solidFill>
              </a:rPr>
              <a:t>II</a:t>
            </a:r>
            <a:r>
              <a:rPr lang="ru-RU" sz="36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Изменения в таблице 1100 по штатам медицинской организации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9325D-5E70-4A44-AAFD-B50B4215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1" y="315417"/>
            <a:ext cx="2533825" cy="919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DA20DB9B-92DE-4A64-A43C-B73CB57ABCB8}"/>
              </a:ext>
            </a:extLst>
          </p:cNvPr>
          <p:cNvSpPr/>
          <p:nvPr/>
        </p:nvSpPr>
        <p:spPr>
          <a:xfrm>
            <a:off x="4404745" y="5519349"/>
            <a:ext cx="7210425" cy="831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Азаренкова Наталия Венедиктовна, экономист ОМС, 301-240, доб.618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n.v.azarenkova@minzdrav.rkomi.ru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4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930A8D-4C76-4143-A2A2-773CB7A0808F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D18ADF-B3CD-4203-AD39-28C790624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51513"/>
              </p:ext>
            </p:extLst>
          </p:nvPr>
        </p:nvGraphicFramePr>
        <p:xfrm>
          <a:off x="504825" y="876300"/>
          <a:ext cx="5467350" cy="5638801"/>
        </p:xfrm>
        <a:graphic>
          <a:graphicData uri="http://schemas.openxmlformats.org/drawingml/2006/table">
            <a:tbl>
              <a:tblPr firstRow="1" firstCol="1" bandRow="1"/>
              <a:tblGrid>
                <a:gridCol w="4558259">
                  <a:extLst>
                    <a:ext uri="{9D8B030D-6E8A-4147-A177-3AD203B41FA5}">
                      <a16:colId xmlns:a16="http://schemas.microsoft.com/office/drawing/2014/main" val="319845160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2284259047"/>
                    </a:ext>
                  </a:extLst>
                </a:gridCol>
              </a:tblGrid>
              <a:tr h="456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14969"/>
                  </a:ext>
                </a:extLst>
              </a:tr>
              <a:tr h="702169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работают на основной работе в организациях подчинения: федерального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828091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субъектов Российской Федерации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965953"/>
                  </a:ext>
                </a:extLst>
              </a:tr>
              <a:tr h="438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в аптечных  организациях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41173"/>
                  </a:ext>
                </a:extLst>
              </a:tr>
              <a:tr h="915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Младший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медицинский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фармацевтический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194003"/>
                  </a:ext>
                </a:extLst>
              </a:tr>
              <a:tr h="593533"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младшие медицинские сестры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71858"/>
                  </a:ext>
                </a:extLst>
              </a:tr>
              <a:tr h="80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младшие  медицинские сестры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по уходу за больным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206729"/>
                  </a:ext>
                </a:extLst>
              </a:tr>
              <a:tr h="418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санитары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6342"/>
                  </a:ext>
                </a:extLst>
              </a:tr>
              <a:tr h="456868"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сестры-хозяйки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88748"/>
                  </a:ext>
                </a:extLst>
              </a:tr>
              <a:tr h="456868"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фасовщик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250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8D9CA1-8617-4C40-AB29-660AC8B074BD}"/>
              </a:ext>
            </a:extLst>
          </p:cNvPr>
          <p:cNvSpPr/>
          <p:nvPr/>
        </p:nvSpPr>
        <p:spPr>
          <a:xfrm>
            <a:off x="6943725" y="2202914"/>
            <a:ext cx="4533900" cy="102468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Убрали строку «специалисты с высшим неоконченным фармацевтическим образованием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провизоры»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754F4B-7639-494B-878B-701B7A3CF8A6}"/>
              </a:ext>
            </a:extLst>
          </p:cNvPr>
          <p:cNvSpPr/>
          <p:nvPr/>
        </p:nvSpPr>
        <p:spPr>
          <a:xfrm>
            <a:off x="6962775" y="4065673"/>
            <a:ext cx="4533899" cy="204937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Добавили строки: «младшие медицинские сестры», «сестры-хозяйки», «фасовщик».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убрали строку «прочий младший медицинский персонал».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1850DE5-E3F8-4B1F-801C-ED0F0043C10C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991225" y="4065676"/>
            <a:ext cx="971550" cy="10246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E8A3D8E-A755-4883-825A-54D02F39144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981701" y="5090362"/>
            <a:ext cx="981074" cy="757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EE3CA5B-7C9D-48B5-8E38-BE62810AC46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972175" y="5090362"/>
            <a:ext cx="990600" cy="12742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F373103-536E-4D81-A9D3-B0DD0D404001}"/>
              </a:ext>
            </a:extLst>
          </p:cNvPr>
          <p:cNvCxnSpPr>
            <a:cxnSpLocks/>
          </p:cNvCxnSpPr>
          <p:nvPr/>
        </p:nvCxnSpPr>
        <p:spPr>
          <a:xfrm flipH="1">
            <a:off x="5972175" y="2884072"/>
            <a:ext cx="9715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3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930A8D-4C76-4143-A2A2-773CB7A0808F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0F9F8FB-4683-4781-8900-31344CAD7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65614"/>
              </p:ext>
            </p:extLst>
          </p:nvPr>
        </p:nvGraphicFramePr>
        <p:xfrm>
          <a:off x="504825" y="881777"/>
          <a:ext cx="5429250" cy="2843554"/>
        </p:xfrm>
        <a:graphic>
          <a:graphicData uri="http://schemas.openxmlformats.org/drawingml/2006/table">
            <a:tbl>
              <a:tblPr firstRow="1" firstCol="1" bandRow="1"/>
              <a:tblGrid>
                <a:gridCol w="4533900">
                  <a:extLst>
                    <a:ext uri="{9D8B030D-6E8A-4147-A177-3AD203B41FA5}">
                      <a16:colId xmlns:a16="http://schemas.microsoft.com/office/drawing/2014/main" val="218941289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830703927"/>
                    </a:ext>
                  </a:extLst>
                </a:gridCol>
              </a:tblGrid>
              <a:tr h="406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078759"/>
                  </a:ext>
                </a:extLst>
              </a:tr>
              <a:tr h="81244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 социальные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работники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342021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специалисты по социальной работе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58391"/>
                  </a:ext>
                </a:extLst>
              </a:tr>
              <a:tr h="81244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водители скорой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помощи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532201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ИТ-специалисты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5617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B8FD80-1270-4465-83CC-C7FE93DCB325}"/>
              </a:ext>
            </a:extLst>
          </p:cNvPr>
          <p:cNvSpPr/>
          <p:nvPr/>
        </p:nvSpPr>
        <p:spPr>
          <a:xfrm>
            <a:off x="6829425" y="881777"/>
            <a:ext cx="4533900" cy="225761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228 строке указываются сотрудники, имеющие среднее профессиональное образование или среднее общее образование и краткосрочное обучение или инструктажи на рабочем месте».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строке 229 (новой) указываются сотрудники, имеющие высшее профессиональное образование.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C695181-E926-436C-A980-7711A1DEFEDD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934075" y="2303554"/>
            <a:ext cx="8953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331ECD2-9D7C-4611-A05B-9E5F4FCF4BEB}"/>
              </a:ext>
            </a:extLst>
          </p:cNvPr>
          <p:cNvCxnSpPr>
            <a:cxnSpLocks/>
          </p:cNvCxnSpPr>
          <p:nvPr/>
        </p:nvCxnSpPr>
        <p:spPr>
          <a:xfrm flipH="1">
            <a:off x="5934076" y="1663065"/>
            <a:ext cx="8953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109924-4EFB-449A-BB46-A923612D11FE}"/>
              </a:ext>
            </a:extLst>
          </p:cNvPr>
          <p:cNvSpPr/>
          <p:nvPr/>
        </p:nvSpPr>
        <p:spPr>
          <a:xfrm>
            <a:off x="6257928" y="3368877"/>
            <a:ext cx="5637660" cy="298429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227 «прочий персонал» представляются сведения об экономистах, инженерах, юристах, операторах, бухгалтерах, заведующих хозяйством, работниках кухонь, водителях и других категориях работников, не относящихся к медицинскому персоналу. Наличие сертификата и квалификационной категории по данной строке указывается только для педагогических работников.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231 «ИТ-специалисты» включаются: программисты, администраторы компьютерных сетей и т.д.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73269F1-7357-4871-9177-5DEBCA6AFF6A}"/>
              </a:ext>
            </a:extLst>
          </p:cNvPr>
          <p:cNvSpPr/>
          <p:nvPr/>
        </p:nvSpPr>
        <p:spPr>
          <a:xfrm>
            <a:off x="504826" y="4009365"/>
            <a:ext cx="5429249" cy="234380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отчете по 30 форме из прочего персонала показываются только четыре категории: социальные работники, специалисты по социальной работе, водители скорой медицинской помощи и ИТ-специалисты. 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Всю полную расшифровку прочего персонала показываем в отчете «Ф 30 штаты прочие» в Парусе</a:t>
            </a:r>
            <a:r>
              <a:rPr lang="ru-RU" sz="1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033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06298-5F49-4C7A-AA49-D0092765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71450"/>
            <a:ext cx="113633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A6BD6F-EB86-41F5-985A-FEF03365B82C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27A5CF4-9F10-424E-B23B-80538ACF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31642"/>
              </p:ext>
            </p:extLst>
          </p:nvPr>
        </p:nvGraphicFramePr>
        <p:xfrm>
          <a:off x="409574" y="597744"/>
          <a:ext cx="3800476" cy="6048732"/>
        </p:xfrm>
        <a:graphic>
          <a:graphicData uri="http://schemas.openxmlformats.org/drawingml/2006/table">
            <a:tbl>
              <a:tblPr firstRow="1" firstCol="1" bandRow="1"/>
              <a:tblGrid>
                <a:gridCol w="3152776">
                  <a:extLst>
                    <a:ext uri="{9D8B030D-6E8A-4147-A177-3AD203B41FA5}">
                      <a16:colId xmlns:a16="http://schemas.microsoft.com/office/drawing/2014/main" val="24609213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660960531"/>
                    </a:ext>
                  </a:extLst>
                </a:gridCol>
              </a:tblGrid>
              <a:tr h="831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 без медицинского образования, занимающих должности среднего медицинского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891625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медицинских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регистраторов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559211"/>
                  </a:ext>
                </a:extLst>
              </a:tr>
              <a:tr h="5046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дезинфекторов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186110"/>
                  </a:ext>
                </a:extLst>
              </a:tr>
              <a:tr h="771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инструкторов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по лечебной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физкультуре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18708"/>
                  </a:ext>
                </a:extLst>
              </a:tr>
              <a:tr h="857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инструкторы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трудовой терапии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718569"/>
                  </a:ext>
                </a:extLst>
              </a:tr>
              <a:tr h="561796"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в области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слухопротезирования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сурдоакустик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(техник)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31082"/>
                  </a:ext>
                </a:extLst>
              </a:tr>
              <a:tr h="428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прочие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33698"/>
                  </a:ext>
                </a:extLst>
              </a:tr>
              <a:tr h="599986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с неоконченным высшим образованием или врачи, студенты (из стр. 236)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120351"/>
                  </a:ext>
                </a:extLst>
              </a:tr>
              <a:tr h="428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05878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617F95-5D15-42F9-95E2-D0878C5F3947}"/>
              </a:ext>
            </a:extLst>
          </p:cNvPr>
          <p:cNvSpPr/>
          <p:nvPr/>
        </p:nvSpPr>
        <p:spPr>
          <a:xfrm>
            <a:off x="4943476" y="771525"/>
            <a:ext cx="3876674" cy="61787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236 = сумме строк 237 – 242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04A28D-10AE-4E7B-9888-8754F79DFC4E}"/>
              </a:ext>
            </a:extLst>
          </p:cNvPr>
          <p:cNvSpPr/>
          <p:nvPr/>
        </p:nvSpPr>
        <p:spPr>
          <a:xfrm>
            <a:off x="4295774" y="6011715"/>
            <a:ext cx="7810501" cy="61787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244 = сумме строк: 1 +128 + 143 + 151 + 217 + 221 + 227 + 232 + 236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A2BAD5-A303-4CC6-B6B8-468217DCFDC0}"/>
              </a:ext>
            </a:extLst>
          </p:cNvPr>
          <p:cNvSpPr/>
          <p:nvPr/>
        </p:nvSpPr>
        <p:spPr>
          <a:xfrm>
            <a:off x="4398713" y="2843779"/>
            <a:ext cx="7496873" cy="140017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243 из строки 236, не суммируется в строку 236. Если студент занимает должность, например, медицинского регистратора, он показывается дважды: в строке 237 и в строке 243. В итоговую 236 строку включается только один раз, как медицинский регистратор.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712B82-95F1-4D2A-8B92-5C9050F64B93}"/>
              </a:ext>
            </a:extLst>
          </p:cNvPr>
          <p:cNvSpPr/>
          <p:nvPr/>
        </p:nvSpPr>
        <p:spPr>
          <a:xfrm>
            <a:off x="3448051" y="1553709"/>
            <a:ext cx="847723" cy="39803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2A29F41-38F3-48FE-BB8A-48E8FD53E282}"/>
              </a:ext>
            </a:extLst>
          </p:cNvPr>
          <p:cNvSpPr/>
          <p:nvPr/>
        </p:nvSpPr>
        <p:spPr>
          <a:xfrm>
            <a:off x="1228724" y="5162550"/>
            <a:ext cx="828676" cy="2858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20C51A-CE32-4B4F-BFDE-2393DFF7837B}"/>
              </a:ext>
            </a:extLst>
          </p:cNvPr>
          <p:cNvSpPr/>
          <p:nvPr/>
        </p:nvSpPr>
        <p:spPr>
          <a:xfrm>
            <a:off x="6096000" y="5000625"/>
            <a:ext cx="5737350" cy="5334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242 должна быть расшифрована в пояснении.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A8C4F16-74E2-4C5A-AEBF-435932BBB7E1}"/>
              </a:ext>
            </a:extLst>
          </p:cNvPr>
          <p:cNvCxnSpPr>
            <a:cxnSpLocks/>
          </p:cNvCxnSpPr>
          <p:nvPr/>
        </p:nvCxnSpPr>
        <p:spPr>
          <a:xfrm flipH="1">
            <a:off x="4095751" y="4243955"/>
            <a:ext cx="3038474" cy="159487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6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738D43-A151-4AB6-ABC1-E541D684DB00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DEA86FD4-4FE3-460E-8FDC-03086B177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85767"/>
              </p:ext>
            </p:extLst>
          </p:nvPr>
        </p:nvGraphicFramePr>
        <p:xfrm>
          <a:off x="1019523" y="832369"/>
          <a:ext cx="5038725" cy="5797220"/>
        </p:xfrm>
        <a:graphic>
          <a:graphicData uri="http://schemas.openxmlformats.org/drawingml/2006/table">
            <a:tbl>
              <a:tblPr firstRow="1" firstCol="1" bandRow="1"/>
              <a:tblGrid>
                <a:gridCol w="4315190">
                  <a:extLst>
                    <a:ext uri="{9D8B030D-6E8A-4147-A177-3AD203B41FA5}">
                      <a16:colId xmlns:a16="http://schemas.microsoft.com/office/drawing/2014/main" val="1294955920"/>
                    </a:ext>
                  </a:extLst>
                </a:gridCol>
                <a:gridCol w="723535">
                  <a:extLst>
                    <a:ext uri="{9D8B030D-6E8A-4147-A177-3AD203B41FA5}">
                      <a16:colId xmlns:a16="http://schemas.microsoft.com/office/drawing/2014/main" val="2978509090"/>
                    </a:ext>
                  </a:extLst>
                </a:gridCol>
              </a:tblGrid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294515"/>
                  </a:ext>
                </a:extLst>
              </a:tr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немедицинским образованием, 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54659"/>
                  </a:ext>
                </a:extLst>
              </a:tr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Провизоры -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090242"/>
                  </a:ext>
                </a:extLst>
              </a:tr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283932"/>
                  </a:ext>
                </a:extLst>
              </a:tr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47557"/>
                  </a:ext>
                </a:extLst>
              </a:tr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медицинский и фармацевтический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16150"/>
                  </a:ext>
                </a:extLst>
              </a:tr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942344"/>
                  </a:ext>
                </a:extLst>
              </a:tr>
              <a:tr h="97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немедицинским образованием, занимающих должности врачей,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399102"/>
                  </a:ext>
                </a:extLst>
              </a:tr>
              <a:tr h="97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 без медицинского образования, занимающих должности среднего медицинского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70333"/>
                  </a:ext>
                </a:extLst>
              </a:tr>
              <a:tr h="472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260402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0DE93CC-AA12-40E2-A6E4-3F0CBB625022}"/>
              </a:ext>
            </a:extLst>
          </p:cNvPr>
          <p:cNvSpPr/>
          <p:nvPr/>
        </p:nvSpPr>
        <p:spPr>
          <a:xfrm>
            <a:off x="6977062" y="1611038"/>
            <a:ext cx="3281363" cy="338117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244 =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1 + строка 128 +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143 + строка 151 +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217 + строка 221 +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227 + строка 232 +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236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8C6E400-8E00-4168-9719-6BCEB5926C81}"/>
              </a:ext>
            </a:extLst>
          </p:cNvPr>
          <p:cNvSpPr/>
          <p:nvPr/>
        </p:nvSpPr>
        <p:spPr>
          <a:xfrm>
            <a:off x="5286031" y="832369"/>
            <a:ext cx="847723" cy="5323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9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738D43-A151-4AB6-ABC1-E541D684DB00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16A9974-85EF-46DE-83C0-EACC2CA6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06586"/>
              </p:ext>
            </p:extLst>
          </p:nvPr>
        </p:nvGraphicFramePr>
        <p:xfrm>
          <a:off x="588167" y="680040"/>
          <a:ext cx="4252913" cy="2418270"/>
        </p:xfrm>
        <a:graphic>
          <a:graphicData uri="http://schemas.openxmlformats.org/drawingml/2006/table">
            <a:tbl>
              <a:tblPr firstRow="1" firstCol="1" bandRow="1"/>
              <a:tblGrid>
                <a:gridCol w="3311557">
                  <a:extLst>
                    <a:ext uri="{9D8B030D-6E8A-4147-A177-3AD203B41FA5}">
                      <a16:colId xmlns:a16="http://schemas.microsoft.com/office/drawing/2014/main" val="4193341655"/>
                    </a:ext>
                  </a:extLst>
                </a:gridCol>
                <a:gridCol w="941356">
                  <a:extLst>
                    <a:ext uri="{9D8B030D-6E8A-4147-A177-3AD203B41FA5}">
                      <a16:colId xmlns:a16="http://schemas.microsoft.com/office/drawing/2014/main" val="2886801206"/>
                    </a:ext>
                  </a:extLst>
                </a:gridCol>
              </a:tblGrid>
              <a:tr h="33227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 микологи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062612"/>
                  </a:ext>
                </a:extLst>
              </a:tr>
              <a:tr h="33227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 микологи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487672"/>
                  </a:ext>
                </a:extLst>
              </a:tr>
              <a:tr h="33227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офтальмологи-протезисты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871910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педиатры городские</a:t>
                      </a:r>
                    </a:p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(районные)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051491"/>
                  </a:ext>
                </a:extLst>
              </a:tr>
              <a:tr h="33227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психиатры подростковые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069679"/>
                  </a:ext>
                </a:extLst>
              </a:tr>
              <a:tr h="33227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сурдологи-протезисты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02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терапевты подростковые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9618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D9A18D2-7DD3-45F0-80FC-893AB71D5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84066"/>
              </p:ext>
            </p:extLst>
          </p:nvPr>
        </p:nvGraphicFramePr>
        <p:xfrm>
          <a:off x="486906" y="5754702"/>
          <a:ext cx="4329112" cy="552449"/>
        </p:xfrm>
        <a:graphic>
          <a:graphicData uri="http://schemas.openxmlformats.org/drawingml/2006/table">
            <a:tbl>
              <a:tblPr firstRow="1" firstCol="1" bandRow="1"/>
              <a:tblGrid>
                <a:gridCol w="3364706">
                  <a:extLst>
                    <a:ext uri="{9D8B030D-6E8A-4147-A177-3AD203B41FA5}">
                      <a16:colId xmlns:a16="http://schemas.microsoft.com/office/drawing/2014/main" val="1742767005"/>
                    </a:ext>
                  </a:extLst>
                </a:gridCol>
                <a:gridCol w="964406">
                  <a:extLst>
                    <a:ext uri="{9D8B030D-6E8A-4147-A177-3AD203B41FA5}">
                      <a16:colId xmlns:a16="http://schemas.microsoft.com/office/drawing/2014/main" val="2648674106"/>
                    </a:ext>
                  </a:extLst>
                </a:gridCol>
              </a:tblGrid>
              <a:tr h="552449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врачей: лаборантов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85353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34344C-A864-409A-A0CE-08779C711707}"/>
              </a:ext>
            </a:extLst>
          </p:cNvPr>
          <p:cNvSpPr/>
          <p:nvPr/>
        </p:nvSpPr>
        <p:spPr>
          <a:xfrm>
            <a:off x="511968" y="3612657"/>
            <a:ext cx="4252913" cy="152201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строк 23, 27, 43, 48, 72, 97, 101 следует руководствоваться тем, что должности сохраняются для лиц, принимаемых на должности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сентября 2023 года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AB4AEB1-E719-42BC-8FAA-7F8EAA99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14347"/>
              </p:ext>
            </p:extLst>
          </p:nvPr>
        </p:nvGraphicFramePr>
        <p:xfrm>
          <a:off x="5486401" y="692337"/>
          <a:ext cx="3324224" cy="2435944"/>
        </p:xfrm>
        <a:graphic>
          <a:graphicData uri="http://schemas.openxmlformats.org/drawingml/2006/table">
            <a:tbl>
              <a:tblPr firstRow="1" firstCol="1" bandRow="1"/>
              <a:tblGrid>
                <a:gridCol w="2730240">
                  <a:extLst>
                    <a:ext uri="{9D8B030D-6E8A-4147-A177-3AD203B41FA5}">
                      <a16:colId xmlns:a16="http://schemas.microsoft.com/office/drawing/2014/main" val="88138913"/>
                    </a:ext>
                  </a:extLst>
                </a:gridCol>
                <a:gridCol w="593984">
                  <a:extLst>
                    <a:ext uri="{9D8B030D-6E8A-4147-A177-3AD203B41FA5}">
                      <a16:colId xmlns:a16="http://schemas.microsoft.com/office/drawing/2014/main" val="3977281115"/>
                    </a:ext>
                  </a:extLst>
                </a:gridCol>
              </a:tblGrid>
              <a:tr h="31805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(врачи)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382497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заведующие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69493"/>
                  </a:ext>
                </a:extLst>
              </a:tr>
              <a:tr h="776977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должности медицинских сестер (братьев)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800679"/>
                  </a:ext>
                </a:extLst>
              </a:tr>
              <a:tr h="517984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средний медицинский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44732"/>
                  </a:ext>
                </a:extLst>
              </a:tr>
              <a:tr h="457704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прочие (без мед.  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образ. СМП)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68334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189FE0-61E5-4720-ADF0-1E691F4A43C1}"/>
              </a:ext>
            </a:extLst>
          </p:cNvPr>
          <p:cNvSpPr/>
          <p:nvPr/>
        </p:nvSpPr>
        <p:spPr>
          <a:xfrm>
            <a:off x="9661869" y="1027162"/>
            <a:ext cx="1941964" cy="17240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124, 158, 198, 216, 242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расшифровку!!!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CA882C6-D1E2-4E18-A80F-08F9FFAD60A4}"/>
              </a:ext>
            </a:extLst>
          </p:cNvPr>
          <p:cNvCxnSpPr>
            <a:cxnSpLocks/>
          </p:cNvCxnSpPr>
          <p:nvPr/>
        </p:nvCxnSpPr>
        <p:spPr>
          <a:xfrm flipV="1">
            <a:off x="2533651" y="3098310"/>
            <a:ext cx="0" cy="5143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38EBB7F-94B2-466A-9D98-EB75C427333D}"/>
              </a:ext>
            </a:extLst>
          </p:cNvPr>
          <p:cNvCxnSpPr>
            <a:cxnSpLocks/>
          </p:cNvCxnSpPr>
          <p:nvPr/>
        </p:nvCxnSpPr>
        <p:spPr>
          <a:xfrm flipH="1">
            <a:off x="8810625" y="1666875"/>
            <a:ext cx="851244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7CD963D-E50F-4D3A-B734-D8C39F481856}"/>
              </a:ext>
            </a:extLst>
          </p:cNvPr>
          <p:cNvCxnSpPr>
            <a:cxnSpLocks/>
          </p:cNvCxnSpPr>
          <p:nvPr/>
        </p:nvCxnSpPr>
        <p:spPr>
          <a:xfrm flipH="1">
            <a:off x="4816018" y="4781725"/>
            <a:ext cx="618650" cy="12189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1521432-BFF3-4CFD-81B3-9E9C2B4742B0}"/>
              </a:ext>
            </a:extLst>
          </p:cNvPr>
          <p:cNvSpPr/>
          <p:nvPr/>
        </p:nvSpPr>
        <p:spPr>
          <a:xfrm>
            <a:off x="5434668" y="3441737"/>
            <a:ext cx="6460920" cy="322151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«Врач-лаборант» (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233)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для специалистов с высшим профессиональным (немедицинским) образованием,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НА РАБОТУ ДО 01.10.1999 ГОДА!!!!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работники могут продолжать профессиональную деятельность на занимаемых должностях без сертификата специалиста. 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вакансий, увеличение штатной численности и физических лиц недопустимо!!!!!  Если работник уволился, то убираем и штатные, и занятые.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на работу после 01.10.1999 года имеют должность «биолог» (в ФРМР биологи), могут работать без сертификата специалиста и отражаются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129 строке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01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D08A6AE-0A39-457D-912B-5D14629F5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08606"/>
              </p:ext>
            </p:extLst>
          </p:nvPr>
        </p:nvGraphicFramePr>
        <p:xfrm>
          <a:off x="1019173" y="1362075"/>
          <a:ext cx="10172703" cy="4546260"/>
        </p:xfrm>
        <a:graphic>
          <a:graphicData uri="http://schemas.openxmlformats.org/drawingml/2006/table">
            <a:tbl>
              <a:tblPr/>
              <a:tblGrid>
                <a:gridCol w="2189487">
                  <a:extLst>
                    <a:ext uri="{9D8B030D-6E8A-4147-A177-3AD203B41FA5}">
                      <a16:colId xmlns:a16="http://schemas.microsoft.com/office/drawing/2014/main" val="4239977089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3021772625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2922596588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1700942565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672234368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4009908421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1372689835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3546578897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1752343351"/>
                    </a:ext>
                  </a:extLst>
                </a:gridCol>
                <a:gridCol w="887024">
                  <a:extLst>
                    <a:ext uri="{9D8B030D-6E8A-4147-A177-3AD203B41FA5}">
                      <a16:colId xmlns:a16="http://schemas.microsoft.com/office/drawing/2014/main" val="3665947046"/>
                    </a:ext>
                  </a:extLst>
                </a:gridCol>
              </a:tblGrid>
              <a:tr h="1456462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 должностей в целом по организации штатных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 должностей в целом по организации занятых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подр.оказ.мед.пом.в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амбулат.условиях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штатных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подр.оказ.мед.пом.в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амбулат.условиях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занятых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подр.оказ.мед.пом.в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стационар.условиях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штатных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подр.оказ.мед.пом.в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стационар.условиях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занятых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ч-о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физ.лиц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основ.работн.на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занятых должностях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подразд.оказыв.мед.помощь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амбулаторных условиях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подразд.оказыв.мед.помощь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стационарных условиях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330290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98824"/>
                  </a:ext>
                </a:extLst>
              </a:tr>
              <a:tr h="407810"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  233  из них врачей лаборантов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8809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390056"/>
                  </a:ext>
                </a:extLst>
              </a:tr>
              <a:tr h="37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СГП№3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345854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ЭГП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409859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Интинская ЦГБ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149815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Усинская ЦРБ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060413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Усть-Вымская ЦРБ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40829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КРЦК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3282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B412B9-791E-4FC4-A014-9EC012A8B122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медицинской организации ГОД 2022   ФОРМА   03000  ТАБЛИЦА    1100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EC6A94E-0E0B-4A88-A51A-4B5D9522598B}"/>
              </a:ext>
            </a:extLst>
          </p:cNvPr>
          <p:cNvSpPr/>
          <p:nvPr/>
        </p:nvSpPr>
        <p:spPr>
          <a:xfrm>
            <a:off x="3078495" y="3429000"/>
            <a:ext cx="1960229" cy="447675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6FA7EC-3531-420A-8F2F-8FC6B28F86D6}"/>
              </a:ext>
            </a:extLst>
          </p:cNvPr>
          <p:cNvSpPr/>
          <p:nvPr/>
        </p:nvSpPr>
        <p:spPr>
          <a:xfrm>
            <a:off x="1019173" y="1397340"/>
            <a:ext cx="3243264" cy="119869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вакансий, увеличение штатной численности и физических лиц недопустимо!!!!!  Если работник уволился, то убираем и штатные, и занятые.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9712F61-F283-41A8-83F9-E5B9239E7B41}"/>
              </a:ext>
            </a:extLst>
          </p:cNvPr>
          <p:cNvCxnSpPr>
            <a:cxnSpLocks/>
          </p:cNvCxnSpPr>
          <p:nvPr/>
        </p:nvCxnSpPr>
        <p:spPr>
          <a:xfrm>
            <a:off x="2345530" y="2656592"/>
            <a:ext cx="997745" cy="48665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9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98DEC-564A-4E42-A759-088C8DA87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4" y="1595141"/>
            <a:ext cx="10220326" cy="1419781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8AAA9C-4C53-452D-8DC4-281F937B0E8A}"/>
              </a:ext>
            </a:extLst>
          </p:cNvPr>
          <p:cNvSpPr/>
          <p:nvPr/>
        </p:nvSpPr>
        <p:spPr>
          <a:xfrm>
            <a:off x="1019174" y="819834"/>
            <a:ext cx="10296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об эксплуатации ФРМР на 31.12.2023 по сведениям о трудоустройстве по перечню организаций, заведенных в регистре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558FF8-9BF1-435F-9548-044739FBE6B5}"/>
              </a:ext>
            </a:extLst>
          </p:cNvPr>
          <p:cNvSpPr/>
          <p:nvPr/>
        </p:nvSpPr>
        <p:spPr>
          <a:xfrm>
            <a:off x="4543425" y="3524250"/>
            <a:ext cx="6696075" cy="252700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физических лиц врачей, среднего и младшего медперсонала, провизоров, фармацевтов, формируемых в отчете ФРМР, должно соответствовать строкам: 1, 143, 151, 217, 221 графа 9 таблица 1100.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физических лиц всего в отчете ФРМР, должно соответствовать сумме строк: 1+143+151+217+221 графа 9 таблица 1100.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9422AE6-8434-421F-A512-F48E4A162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20177"/>
              </p:ext>
            </p:extLst>
          </p:nvPr>
        </p:nvGraphicFramePr>
        <p:xfrm>
          <a:off x="1019173" y="3181610"/>
          <a:ext cx="3276602" cy="2856555"/>
        </p:xfrm>
        <a:graphic>
          <a:graphicData uri="http://schemas.openxmlformats.org/drawingml/2006/table">
            <a:tbl>
              <a:tblPr firstRow="1" firstCol="1" bandRow="1"/>
              <a:tblGrid>
                <a:gridCol w="1945171">
                  <a:extLst>
                    <a:ext uri="{9D8B030D-6E8A-4147-A177-3AD203B41FA5}">
                      <a16:colId xmlns:a16="http://schemas.microsoft.com/office/drawing/2014/main" val="1028005943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1604985222"/>
                    </a:ext>
                  </a:extLst>
                </a:gridCol>
                <a:gridCol w="959575">
                  <a:extLst>
                    <a:ext uri="{9D8B030D-6E8A-4147-A177-3AD203B41FA5}">
                      <a16:colId xmlns:a16="http://schemas.microsoft.com/office/drawing/2014/main" val="519579275"/>
                    </a:ext>
                  </a:extLst>
                </a:gridCol>
              </a:tblGrid>
              <a:tr h="1434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68036" marR="68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68036" marR="68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основных работников на занятых должностях,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68036" marR="68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342212"/>
                  </a:ext>
                </a:extLst>
              </a:tr>
              <a:tr h="149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6" marR="68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6" marR="68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6" marR="68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67619"/>
                  </a:ext>
                </a:extLst>
              </a:tr>
              <a:tr h="19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</a:p>
                  </a:txBody>
                  <a:tcPr marL="68036" marR="68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19623"/>
                  </a:ext>
                </a:extLst>
              </a:tr>
              <a:tr h="19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Провизоры </a:t>
                      </a:r>
                    </a:p>
                  </a:txBody>
                  <a:tcPr marL="68036" marR="68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44977"/>
                  </a:ext>
                </a:extLst>
              </a:tr>
              <a:tr h="412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медперсонал, всего</a:t>
                      </a:r>
                    </a:p>
                  </a:txBody>
                  <a:tcPr marL="68036" marR="68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601405"/>
                  </a:ext>
                </a:extLst>
              </a:tr>
              <a:tr h="19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L="68036" marR="68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233521"/>
                  </a:ext>
                </a:extLst>
              </a:tr>
              <a:tr h="261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медперсонал</a:t>
                      </a:r>
                    </a:p>
                  </a:txBody>
                  <a:tcPr marL="68036" marR="68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543172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2072106-1CC1-43AD-8642-58647272F98E}"/>
              </a:ext>
            </a:extLst>
          </p:cNvPr>
          <p:cNvCxnSpPr>
            <a:cxnSpLocks/>
          </p:cNvCxnSpPr>
          <p:nvPr/>
        </p:nvCxnSpPr>
        <p:spPr>
          <a:xfrm>
            <a:off x="4962525" y="2800350"/>
            <a:ext cx="0" cy="6286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48EFA99-9B68-4FD4-9160-8043A779A3BB}"/>
              </a:ext>
            </a:extLst>
          </p:cNvPr>
          <p:cNvCxnSpPr>
            <a:cxnSpLocks/>
          </p:cNvCxnSpPr>
          <p:nvPr/>
        </p:nvCxnSpPr>
        <p:spPr>
          <a:xfrm>
            <a:off x="7181850" y="2800350"/>
            <a:ext cx="0" cy="6286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3E2EC4-CFF3-4835-BE1C-D4D6F4278CFA}"/>
              </a:ext>
            </a:extLst>
          </p:cNvPr>
          <p:cNvCxnSpPr>
            <a:cxnSpLocks/>
          </p:cNvCxnSpPr>
          <p:nvPr/>
        </p:nvCxnSpPr>
        <p:spPr>
          <a:xfrm>
            <a:off x="8610600" y="2800350"/>
            <a:ext cx="0" cy="6286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180FF21-6F81-4E8E-8C01-A7F0250CDA60}"/>
              </a:ext>
            </a:extLst>
          </p:cNvPr>
          <p:cNvCxnSpPr>
            <a:cxnSpLocks/>
          </p:cNvCxnSpPr>
          <p:nvPr/>
        </p:nvCxnSpPr>
        <p:spPr>
          <a:xfrm>
            <a:off x="9829800" y="2810135"/>
            <a:ext cx="0" cy="6286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DBBEF4B-F28C-4D28-B63C-50E0C6012A09}"/>
              </a:ext>
            </a:extLst>
          </p:cNvPr>
          <p:cNvCxnSpPr>
            <a:cxnSpLocks/>
          </p:cNvCxnSpPr>
          <p:nvPr/>
        </p:nvCxnSpPr>
        <p:spPr>
          <a:xfrm>
            <a:off x="10772775" y="2800350"/>
            <a:ext cx="0" cy="6286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DE70BC5-D9C1-40CB-8063-EFA527ED0238}"/>
              </a:ext>
            </a:extLst>
          </p:cNvPr>
          <p:cNvCxnSpPr>
            <a:cxnSpLocks/>
          </p:cNvCxnSpPr>
          <p:nvPr/>
        </p:nvCxnSpPr>
        <p:spPr>
          <a:xfrm flipH="1">
            <a:off x="3448050" y="4848225"/>
            <a:ext cx="9525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603739A-63EA-4FC1-A4A4-13696959EE7F}"/>
              </a:ext>
            </a:extLst>
          </p:cNvPr>
          <p:cNvCxnSpPr>
            <a:cxnSpLocks/>
          </p:cNvCxnSpPr>
          <p:nvPr/>
        </p:nvCxnSpPr>
        <p:spPr>
          <a:xfrm flipH="1">
            <a:off x="3448050" y="5067300"/>
            <a:ext cx="9525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F7D88E2-FE93-43A4-92AB-2ACD8A996E17}"/>
              </a:ext>
            </a:extLst>
          </p:cNvPr>
          <p:cNvCxnSpPr>
            <a:cxnSpLocks/>
          </p:cNvCxnSpPr>
          <p:nvPr/>
        </p:nvCxnSpPr>
        <p:spPr>
          <a:xfrm flipH="1">
            <a:off x="3448050" y="5381625"/>
            <a:ext cx="9525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06A812D-00AC-4BE2-946A-DB256A044CF7}"/>
              </a:ext>
            </a:extLst>
          </p:cNvPr>
          <p:cNvCxnSpPr>
            <a:cxnSpLocks/>
          </p:cNvCxnSpPr>
          <p:nvPr/>
        </p:nvCxnSpPr>
        <p:spPr>
          <a:xfrm flipH="1">
            <a:off x="3448050" y="5695950"/>
            <a:ext cx="9525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22CC88D-018E-4A1F-9ADB-DEE7CD996A30}"/>
              </a:ext>
            </a:extLst>
          </p:cNvPr>
          <p:cNvCxnSpPr>
            <a:cxnSpLocks/>
          </p:cNvCxnSpPr>
          <p:nvPr/>
        </p:nvCxnSpPr>
        <p:spPr>
          <a:xfrm flipH="1">
            <a:off x="3448050" y="5924550"/>
            <a:ext cx="9525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1D1D6001-43F5-4B58-A2C2-A90F4E07FA44}"/>
              </a:ext>
            </a:extLst>
          </p:cNvPr>
          <p:cNvSpPr/>
          <p:nvPr/>
        </p:nvSpPr>
        <p:spPr>
          <a:xfrm>
            <a:off x="3581401" y="2440221"/>
            <a:ext cx="753611" cy="41806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6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05723A-7EEA-4885-9532-65975A07E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34719"/>
              </p:ext>
            </p:extLst>
          </p:nvPr>
        </p:nvGraphicFramePr>
        <p:xfrm>
          <a:off x="466725" y="1085849"/>
          <a:ext cx="11220449" cy="5263884"/>
        </p:xfrm>
        <a:graphic>
          <a:graphicData uri="http://schemas.openxmlformats.org/drawingml/2006/table">
            <a:tbl>
              <a:tblPr firstRow="1" firstCol="1" bandRow="1"/>
              <a:tblGrid>
                <a:gridCol w="2781300">
                  <a:extLst>
                    <a:ext uri="{9D8B030D-6E8A-4147-A177-3AD203B41FA5}">
                      <a16:colId xmlns:a16="http://schemas.microsoft.com/office/drawing/2014/main" val="2183315197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63520023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268591579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63419711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67994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309203879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11813859"/>
                    </a:ext>
                  </a:extLst>
                </a:gridCol>
                <a:gridCol w="635335">
                  <a:extLst>
                    <a:ext uri="{9D8B030D-6E8A-4147-A177-3AD203B41FA5}">
                      <a16:colId xmlns:a16="http://schemas.microsoft.com/office/drawing/2014/main" val="2297182377"/>
                    </a:ext>
                  </a:extLst>
                </a:gridCol>
                <a:gridCol w="782106">
                  <a:extLst>
                    <a:ext uri="{9D8B030D-6E8A-4147-A177-3AD203B41FA5}">
                      <a16:colId xmlns:a16="http://schemas.microsoft.com/office/drawing/2014/main" val="3845981242"/>
                    </a:ext>
                  </a:extLst>
                </a:gridCol>
                <a:gridCol w="872429">
                  <a:extLst>
                    <a:ext uri="{9D8B030D-6E8A-4147-A177-3AD203B41FA5}">
                      <a16:colId xmlns:a16="http://schemas.microsoft.com/office/drawing/2014/main" val="1813942316"/>
                    </a:ext>
                  </a:extLst>
                </a:gridCol>
                <a:gridCol w="872429">
                  <a:extLst>
                    <a:ext uri="{9D8B030D-6E8A-4147-A177-3AD203B41FA5}">
                      <a16:colId xmlns:a16="http://schemas.microsoft.com/office/drawing/2014/main" val="2369610233"/>
                    </a:ext>
                  </a:extLst>
                </a:gridCol>
              </a:tblGrid>
              <a:tr h="1787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физи-ческих лиц основ-ных работ-ников на занятых долж-ностях,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683372"/>
                  </a:ext>
                </a:extLst>
              </a:tr>
              <a:tr h="1136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амбула-торных условиях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стацио-нарных условиях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063369"/>
                  </a:ext>
                </a:extLst>
              </a:tr>
              <a:tr h="429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91098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952762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380236"/>
                  </a:ext>
                </a:extLst>
              </a:tr>
              <a:tr h="965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расположенных 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сельской местности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(из стр. 1)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250138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медперсонал, всего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228078"/>
                  </a:ext>
                </a:extLst>
              </a:tr>
              <a:tr h="75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из них в организациях, расположенных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683814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зубные врачи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471699"/>
                  </a:ext>
                </a:extLst>
              </a:tr>
              <a:tr h="75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организациях,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</a:p>
                  </a:txBody>
                  <a:tcPr marL="46522" marR="46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9455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8F85E1-6148-4F5B-ACF4-2033FBAEE8E0}"/>
              </a:ext>
            </a:extLst>
          </p:cNvPr>
          <p:cNvSpPr/>
          <p:nvPr/>
        </p:nvSpPr>
        <p:spPr>
          <a:xfrm>
            <a:off x="947737" y="508267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37A75ED-F706-498E-AFD2-196840601106}"/>
              </a:ext>
            </a:extLst>
          </p:cNvPr>
          <p:cNvSpPr/>
          <p:nvPr/>
        </p:nvSpPr>
        <p:spPr>
          <a:xfrm>
            <a:off x="362590" y="4595181"/>
            <a:ext cx="2143102" cy="805759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2FFC3FB-B2B9-4F23-B9FC-2BB053E588CC}"/>
              </a:ext>
            </a:extLst>
          </p:cNvPr>
          <p:cNvSpPr/>
          <p:nvPr/>
        </p:nvSpPr>
        <p:spPr>
          <a:xfrm>
            <a:off x="327462" y="5472170"/>
            <a:ext cx="2143103" cy="948793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E1B4181-7065-40E3-9973-72F9D5DE59BB}"/>
              </a:ext>
            </a:extLst>
          </p:cNvPr>
          <p:cNvSpPr/>
          <p:nvPr/>
        </p:nvSpPr>
        <p:spPr>
          <a:xfrm>
            <a:off x="369154" y="3211036"/>
            <a:ext cx="2059720" cy="108474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AA2353E-CBCA-42C7-8CE2-AB0CDDF4E566}"/>
              </a:ext>
            </a:extLst>
          </p:cNvPr>
          <p:cNvSpPr/>
          <p:nvPr/>
        </p:nvSpPr>
        <p:spPr>
          <a:xfrm>
            <a:off x="3316161" y="3524061"/>
            <a:ext cx="417639" cy="411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E35355-8C15-4930-90B8-07D63BABFA05}"/>
              </a:ext>
            </a:extLst>
          </p:cNvPr>
          <p:cNvSpPr/>
          <p:nvPr/>
        </p:nvSpPr>
        <p:spPr>
          <a:xfrm>
            <a:off x="3316161" y="4713433"/>
            <a:ext cx="417639" cy="4409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158B337-B824-4E05-8160-50C6EC9DC2EC}"/>
              </a:ext>
            </a:extLst>
          </p:cNvPr>
          <p:cNvSpPr/>
          <p:nvPr/>
        </p:nvSpPr>
        <p:spPr>
          <a:xfrm>
            <a:off x="3316161" y="5716320"/>
            <a:ext cx="417639" cy="4342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63A2AED-3194-44D6-A866-FC62612C1810}"/>
              </a:ext>
            </a:extLst>
          </p:cNvPr>
          <p:cNvCxnSpPr>
            <a:cxnSpLocks/>
          </p:cNvCxnSpPr>
          <p:nvPr/>
        </p:nvCxnSpPr>
        <p:spPr>
          <a:xfrm flipH="1" flipV="1">
            <a:off x="3733801" y="3720676"/>
            <a:ext cx="1592358" cy="69765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5134DCE-3404-4699-9026-CCE065E86A05}"/>
              </a:ext>
            </a:extLst>
          </p:cNvPr>
          <p:cNvCxnSpPr>
            <a:cxnSpLocks/>
          </p:cNvCxnSpPr>
          <p:nvPr/>
        </p:nvCxnSpPr>
        <p:spPr>
          <a:xfrm flipH="1">
            <a:off x="3733801" y="4460658"/>
            <a:ext cx="1592358" cy="47323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3518CF0-88A2-4188-B98A-E93156615E1B}"/>
              </a:ext>
            </a:extLst>
          </p:cNvPr>
          <p:cNvCxnSpPr>
            <a:cxnSpLocks/>
          </p:cNvCxnSpPr>
          <p:nvPr/>
        </p:nvCxnSpPr>
        <p:spPr>
          <a:xfrm flipH="1">
            <a:off x="3733801" y="4505183"/>
            <a:ext cx="1592358" cy="142748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DCBADE3-AA1D-49DF-9C12-C8073C3B2EF2}"/>
              </a:ext>
            </a:extLst>
          </p:cNvPr>
          <p:cNvSpPr/>
          <p:nvPr/>
        </p:nvSpPr>
        <p:spPr>
          <a:xfrm>
            <a:off x="5339487" y="3802653"/>
            <a:ext cx="6085502" cy="203200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сведения по медицинским организациям, их структурным подразделениям и филиалам, расположенным в сельских поселениях сельских муниципальных образований, а также в сельских населенных пунктах, входящих в состав городских поселений или городских округов.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с формой № 30-СЕЛО  !!!</a:t>
            </a:r>
          </a:p>
        </p:txBody>
      </p:sp>
    </p:spTree>
    <p:extLst>
      <p:ext uri="{BB962C8B-B14F-4D97-AF65-F5344CB8AC3E}">
        <p14:creationId xmlns:p14="http://schemas.microsoft.com/office/powerpoint/2010/main" val="408113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C17F16-C566-4F1E-97AC-5E61AF00A7D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A636FCC-2591-458E-8411-C540CC928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90648"/>
              </p:ext>
            </p:extLst>
          </p:nvPr>
        </p:nvGraphicFramePr>
        <p:xfrm>
          <a:off x="871536" y="1411159"/>
          <a:ext cx="10591801" cy="4673985"/>
        </p:xfrm>
        <a:graphic>
          <a:graphicData uri="http://schemas.openxmlformats.org/drawingml/2006/table">
            <a:tbl>
              <a:tblPr firstRow="1" firstCol="1" bandRow="1"/>
              <a:tblGrid>
                <a:gridCol w="3035079">
                  <a:extLst>
                    <a:ext uri="{9D8B030D-6E8A-4147-A177-3AD203B41FA5}">
                      <a16:colId xmlns:a16="http://schemas.microsoft.com/office/drawing/2014/main" val="2861729289"/>
                    </a:ext>
                  </a:extLst>
                </a:gridCol>
                <a:gridCol w="537612">
                  <a:extLst>
                    <a:ext uri="{9D8B030D-6E8A-4147-A177-3AD203B41FA5}">
                      <a16:colId xmlns:a16="http://schemas.microsoft.com/office/drawing/2014/main" val="230571479"/>
                    </a:ext>
                  </a:extLst>
                </a:gridCol>
                <a:gridCol w="683284">
                  <a:extLst>
                    <a:ext uri="{9D8B030D-6E8A-4147-A177-3AD203B41FA5}">
                      <a16:colId xmlns:a16="http://schemas.microsoft.com/office/drawing/2014/main" val="2379988042"/>
                    </a:ext>
                  </a:extLst>
                </a:gridCol>
                <a:gridCol w="674024">
                  <a:extLst>
                    <a:ext uri="{9D8B030D-6E8A-4147-A177-3AD203B41FA5}">
                      <a16:colId xmlns:a16="http://schemas.microsoft.com/office/drawing/2014/main" val="3434577853"/>
                    </a:ext>
                  </a:extLst>
                </a:gridCol>
                <a:gridCol w="722168">
                  <a:extLst>
                    <a:ext uri="{9D8B030D-6E8A-4147-A177-3AD203B41FA5}">
                      <a16:colId xmlns:a16="http://schemas.microsoft.com/office/drawing/2014/main" val="4279246572"/>
                    </a:ext>
                  </a:extLst>
                </a:gridCol>
                <a:gridCol w="731797">
                  <a:extLst>
                    <a:ext uri="{9D8B030D-6E8A-4147-A177-3AD203B41FA5}">
                      <a16:colId xmlns:a16="http://schemas.microsoft.com/office/drawing/2014/main" val="3613092349"/>
                    </a:ext>
                  </a:extLst>
                </a:gridCol>
                <a:gridCol w="760684">
                  <a:extLst>
                    <a:ext uri="{9D8B030D-6E8A-4147-A177-3AD203B41FA5}">
                      <a16:colId xmlns:a16="http://schemas.microsoft.com/office/drawing/2014/main" val="2270451307"/>
                    </a:ext>
                  </a:extLst>
                </a:gridCol>
                <a:gridCol w="741426">
                  <a:extLst>
                    <a:ext uri="{9D8B030D-6E8A-4147-A177-3AD203B41FA5}">
                      <a16:colId xmlns:a16="http://schemas.microsoft.com/office/drawing/2014/main" val="3703797406"/>
                    </a:ext>
                  </a:extLst>
                </a:gridCol>
                <a:gridCol w="885860">
                  <a:extLst>
                    <a:ext uri="{9D8B030D-6E8A-4147-A177-3AD203B41FA5}">
                      <a16:colId xmlns:a16="http://schemas.microsoft.com/office/drawing/2014/main" val="3109641804"/>
                    </a:ext>
                  </a:extLst>
                </a:gridCol>
                <a:gridCol w="914991">
                  <a:extLst>
                    <a:ext uri="{9D8B030D-6E8A-4147-A177-3AD203B41FA5}">
                      <a16:colId xmlns:a16="http://schemas.microsoft.com/office/drawing/2014/main" val="1309054538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val="2078661265"/>
                    </a:ext>
                  </a:extLst>
                </a:gridCol>
              </a:tblGrid>
              <a:tr h="9108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(специальности)777777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363267"/>
                  </a:ext>
                </a:extLst>
              </a:tr>
              <a:tr h="678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-торных условиях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стацио-нарных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67263"/>
                  </a:ext>
                </a:extLst>
              </a:tr>
              <a:tr h="530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58698"/>
                  </a:ext>
                </a:extLst>
              </a:tr>
              <a:tr h="160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7873" marR="3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711871"/>
                  </a:ext>
                </a:extLst>
              </a:tr>
              <a:tr h="193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всего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441496"/>
                  </a:ext>
                </a:extLst>
              </a:tr>
              <a:tr h="47816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на основной работе в организациях подчинения: федерального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12975"/>
                  </a:ext>
                </a:extLst>
              </a:tr>
              <a:tr h="31076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highlight>
                            <a:srgbClr val="99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99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4338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медперсонал, всего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66800"/>
                  </a:ext>
                </a:extLst>
              </a:tr>
              <a:tr h="38280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на основной работе в организациях подчинения: федерального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02778"/>
                  </a:ext>
                </a:extLst>
              </a:tr>
              <a:tr h="32406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719128"/>
                  </a:ext>
                </a:extLst>
              </a:tr>
              <a:tr h="193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165467"/>
                  </a:ext>
                </a:extLst>
              </a:tr>
              <a:tr h="47373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работают на основной работе  в организациях подчинения:  федерального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42102"/>
                  </a:ext>
                </a:extLst>
              </a:tr>
              <a:tr h="2689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85522"/>
                  </a:ext>
                </a:extLst>
              </a:tr>
              <a:tr h="31076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аптечных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</a:p>
                  </a:txBody>
                  <a:tcPr marL="37873" marR="3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22080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9504A2-5088-4EBB-BD6E-CF82A85A6FDF}"/>
              </a:ext>
            </a:extLst>
          </p:cNvPr>
          <p:cNvSpPr/>
          <p:nvPr/>
        </p:nvSpPr>
        <p:spPr>
          <a:xfrm>
            <a:off x="5048250" y="2991159"/>
            <a:ext cx="2443166" cy="44098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= строке 127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9A04FC-C36D-431C-9BE5-F3EEB4634C80}"/>
              </a:ext>
            </a:extLst>
          </p:cNvPr>
          <p:cNvSpPr/>
          <p:nvPr/>
        </p:nvSpPr>
        <p:spPr>
          <a:xfrm>
            <a:off x="5048246" y="3971886"/>
            <a:ext cx="2443166" cy="44098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151 = строке 154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D2B4BD-D5E7-4FE4-A9A4-1740F6EFC9B7}"/>
              </a:ext>
            </a:extLst>
          </p:cNvPr>
          <p:cNvSpPr/>
          <p:nvPr/>
        </p:nvSpPr>
        <p:spPr>
          <a:xfrm>
            <a:off x="5048247" y="4976894"/>
            <a:ext cx="2443165" cy="44098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217 = строке 219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BA3EC4-6D2A-44CB-81C2-465CBF835E2D}"/>
              </a:ext>
            </a:extLst>
          </p:cNvPr>
          <p:cNvSpPr/>
          <p:nvPr/>
        </p:nvSpPr>
        <p:spPr>
          <a:xfrm>
            <a:off x="8086722" y="3987741"/>
            <a:ext cx="2443166" cy="71437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126, 153, 218 = 0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C5C4E17-5EF9-4FC0-B724-2E63D2961A9D}"/>
              </a:ext>
            </a:extLst>
          </p:cNvPr>
          <p:cNvSpPr/>
          <p:nvPr/>
        </p:nvSpPr>
        <p:spPr>
          <a:xfrm>
            <a:off x="3800475" y="3877466"/>
            <a:ext cx="761998" cy="9762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9A1A383-9928-40F9-BA6A-5A48FD511765}"/>
              </a:ext>
            </a:extLst>
          </p:cNvPr>
          <p:cNvSpPr/>
          <p:nvPr/>
        </p:nvSpPr>
        <p:spPr>
          <a:xfrm>
            <a:off x="3800477" y="2887657"/>
            <a:ext cx="761998" cy="9762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7E427DB-3BB3-4425-AD8A-F60A90D84722}"/>
              </a:ext>
            </a:extLst>
          </p:cNvPr>
          <p:cNvSpPr/>
          <p:nvPr/>
        </p:nvSpPr>
        <p:spPr>
          <a:xfrm>
            <a:off x="3800477" y="4867275"/>
            <a:ext cx="761998" cy="9762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0194B5-D50E-4570-BA4A-717B7876F108}"/>
              </a:ext>
            </a:extLst>
          </p:cNvPr>
          <p:cNvSpPr/>
          <p:nvPr/>
        </p:nvSpPr>
        <p:spPr>
          <a:xfrm>
            <a:off x="885819" y="1753189"/>
            <a:ext cx="4162427" cy="83028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не улавливает, так как написан: строка 1 = строка 126 + строка 127  и т.п.</a:t>
            </a:r>
          </a:p>
        </p:txBody>
      </p:sp>
    </p:spTree>
    <p:extLst>
      <p:ext uri="{BB962C8B-B14F-4D97-AF65-F5344CB8AC3E}">
        <p14:creationId xmlns:p14="http://schemas.microsoft.com/office/powerpoint/2010/main" val="296858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C982E8-A6CE-4C4E-A4A4-218881CC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64"/>
            <a:ext cx="12192000" cy="673847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765356-A83C-4B9D-BB18-4F72E2EF9F6A}"/>
              </a:ext>
            </a:extLst>
          </p:cNvPr>
          <p:cNvSpPr/>
          <p:nvPr/>
        </p:nvSpPr>
        <p:spPr>
          <a:xfrm>
            <a:off x="8950616" y="1300167"/>
            <a:ext cx="2953361" cy="58743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МЗ РФ 649н от 04.12.2023</a:t>
            </a:r>
          </a:p>
        </p:txBody>
      </p:sp>
    </p:spTree>
    <p:extLst>
      <p:ext uri="{BB962C8B-B14F-4D97-AF65-F5344CB8AC3E}">
        <p14:creationId xmlns:p14="http://schemas.microsoft.com/office/powerpoint/2010/main" val="367336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think-cell Slide" r:id="rId5" imgW="180" imgH="180" progId="TCLayout.ActiveDocument.1">
                  <p:embed/>
                </p:oleObj>
              </mc:Choice>
              <mc:Fallback>
                <p:oleObj name="think-cell Slide" r:id="rId5" imgW="180" imgH="18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Shape 180"/>
          <p:cNvSpPr/>
          <p:nvPr/>
        </p:nvSpPr>
        <p:spPr>
          <a:xfrm>
            <a:off x="777986" y="1211921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762482" y="2217818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745524" y="3276978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1622389" y="1292954"/>
            <a:ext cx="4387086" cy="644497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Гр. 5, 6 и 10 по строке 33 таб. 1100 (врачи-неонатологи в амбулаторных подразделениях)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6417791" y="1258286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382086" y="2314978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6400535" y="3410361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072000" y="1066801"/>
            <a:ext cx="45719" cy="5505152"/>
          </a:xfrm>
          <a:prstGeom prst="rect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755290" y="1300573"/>
            <a:ext cx="857163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01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733446" y="2282367"/>
            <a:ext cx="857163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02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733446" y="3380127"/>
            <a:ext cx="790194" cy="523024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lvl="0" algn="ctr" defTabSz="1219170">
              <a:buSzPct val="25000"/>
              <a:defRPr/>
            </a:pPr>
            <a:r>
              <a:rPr lang="e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03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373251" y="1342246"/>
            <a:ext cx="857163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6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6442755" y="2394506"/>
            <a:ext cx="676650" cy="593022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7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6357908" y="3457046"/>
            <a:ext cx="857163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8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8" name="Shape 606"/>
          <p:cNvSpPr txBox="1">
            <a:spLocks noGrp="1"/>
          </p:cNvSpPr>
          <p:nvPr>
            <p:ph type="subTitle" idx="1"/>
          </p:nvPr>
        </p:nvSpPr>
        <p:spPr>
          <a:xfrm>
            <a:off x="777986" y="286047"/>
            <a:ext cx="10636702" cy="679813"/>
          </a:xfrm>
          <a:prstGeom prst="rect">
            <a:avLst/>
          </a:prstGeom>
          <a:solidFill>
            <a:srgbClr val="FFCCFF"/>
          </a:solidFill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Пояснительные записки за подписью главного врача медицинской организации, 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заполнены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/>
          </a:p>
        </p:txBody>
      </p:sp>
      <p:sp>
        <p:nvSpPr>
          <p:cNvPr id="36" name="Shape 182">
            <a:extLst>
              <a:ext uri="{FF2B5EF4-FFF2-40B4-BE49-F238E27FC236}">
                <a16:creationId xmlns:a16="http://schemas.microsoft.com/office/drawing/2014/main" id="{ECD7B0D7-F1C1-45C9-8D03-7776449FCB7A}"/>
              </a:ext>
            </a:extLst>
          </p:cNvPr>
          <p:cNvSpPr/>
          <p:nvPr/>
        </p:nvSpPr>
        <p:spPr>
          <a:xfrm>
            <a:off x="755555" y="4420549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9" name="Shape 207">
            <a:extLst>
              <a:ext uri="{FF2B5EF4-FFF2-40B4-BE49-F238E27FC236}">
                <a16:creationId xmlns:a16="http://schemas.microsoft.com/office/drawing/2014/main" id="{F8CD80AD-4C23-4760-81B0-F862EF522ACE}"/>
              </a:ext>
            </a:extLst>
          </p:cNvPr>
          <p:cNvSpPr txBox="1"/>
          <p:nvPr/>
        </p:nvSpPr>
        <p:spPr>
          <a:xfrm>
            <a:off x="783786" y="4517860"/>
            <a:ext cx="710680" cy="573462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lvl="0" algn="ctr" defTabSz="1219170">
              <a:buSzPct val="25000"/>
              <a:defRPr/>
            </a:pPr>
            <a:r>
              <a:rPr lang="e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  <a:r>
              <a:rPr lang="ru-RU" sz="3200" b="1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4</a:t>
            </a:r>
            <a:endParaRPr lang="en" sz="3200" b="1" kern="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0" name="Shape 184">
            <a:extLst>
              <a:ext uri="{FF2B5EF4-FFF2-40B4-BE49-F238E27FC236}">
                <a16:creationId xmlns:a16="http://schemas.microsoft.com/office/drawing/2014/main" id="{B0472356-D1D1-4F72-957E-DCA7F05CD07E}"/>
              </a:ext>
            </a:extLst>
          </p:cNvPr>
          <p:cNvSpPr txBox="1"/>
          <p:nvPr/>
        </p:nvSpPr>
        <p:spPr>
          <a:xfrm>
            <a:off x="1663047" y="2236211"/>
            <a:ext cx="4272490" cy="94541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Гр. 5, 6 и 10 по строкам 66 и 187 таб. 1100 (врачи и средний медперсонал приемного отделения в амбулаторных подразделениях)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Shape 184">
            <a:extLst>
              <a:ext uri="{FF2B5EF4-FFF2-40B4-BE49-F238E27FC236}">
                <a16:creationId xmlns:a16="http://schemas.microsoft.com/office/drawing/2014/main" id="{08F8EF43-C366-42C7-AA2D-92002E1A3BAB}"/>
              </a:ext>
            </a:extLst>
          </p:cNvPr>
          <p:cNvSpPr txBox="1"/>
          <p:nvPr/>
        </p:nvSpPr>
        <p:spPr>
          <a:xfrm>
            <a:off x="1677987" y="3346670"/>
            <a:ext cx="4090158" cy="94541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Гр. 5, 6 и 10 по строках 45 и 93 таб. 1100 (патологоанатомы и судебные медицинские эксперты в амбулаторных подразделениях)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Shape 184">
            <a:extLst>
              <a:ext uri="{FF2B5EF4-FFF2-40B4-BE49-F238E27FC236}">
                <a16:creationId xmlns:a16="http://schemas.microsoft.com/office/drawing/2014/main" id="{08C52835-F8CC-4B0F-A76F-7296B62EA04C}"/>
              </a:ext>
            </a:extLst>
          </p:cNvPr>
          <p:cNvSpPr txBox="1"/>
          <p:nvPr/>
        </p:nvSpPr>
        <p:spPr>
          <a:xfrm>
            <a:off x="7451436" y="2250093"/>
            <a:ext cx="3706837" cy="836435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Строка 216 таб. 1100 (прочий средний медицинский  персонал) – нужна расшифровка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" name="Shape 194">
            <a:extLst>
              <a:ext uri="{FF2B5EF4-FFF2-40B4-BE49-F238E27FC236}">
                <a16:creationId xmlns:a16="http://schemas.microsoft.com/office/drawing/2014/main" id="{65592DAE-FF9A-4BE3-9101-DE50B62A21A3}"/>
              </a:ext>
            </a:extLst>
          </p:cNvPr>
          <p:cNvSpPr/>
          <p:nvPr/>
        </p:nvSpPr>
        <p:spPr>
          <a:xfrm>
            <a:off x="6420663" y="4461446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5" name="Shape 210">
            <a:extLst>
              <a:ext uri="{FF2B5EF4-FFF2-40B4-BE49-F238E27FC236}">
                <a16:creationId xmlns:a16="http://schemas.microsoft.com/office/drawing/2014/main" id="{EFEB0DB8-576A-4445-8B96-77EC21C5E439}"/>
              </a:ext>
            </a:extLst>
          </p:cNvPr>
          <p:cNvSpPr txBox="1"/>
          <p:nvPr/>
        </p:nvSpPr>
        <p:spPr>
          <a:xfrm>
            <a:off x="6400535" y="4516171"/>
            <a:ext cx="857163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9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6" name="Shape 184">
            <a:extLst>
              <a:ext uri="{FF2B5EF4-FFF2-40B4-BE49-F238E27FC236}">
                <a16:creationId xmlns:a16="http://schemas.microsoft.com/office/drawing/2014/main" id="{3391AAE2-121D-44B4-9DA8-F2141D9C563A}"/>
              </a:ext>
            </a:extLst>
          </p:cNvPr>
          <p:cNvSpPr txBox="1"/>
          <p:nvPr/>
        </p:nvSpPr>
        <p:spPr>
          <a:xfrm>
            <a:off x="7359831" y="1310601"/>
            <a:ext cx="3890048" cy="731962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Строка 158 таб. 1100 (заведующие) – нужна расшифровка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Shape 184">
            <a:extLst>
              <a:ext uri="{FF2B5EF4-FFF2-40B4-BE49-F238E27FC236}">
                <a16:creationId xmlns:a16="http://schemas.microsoft.com/office/drawing/2014/main" id="{7C0AFF01-8711-4686-B068-84173FB118F5}"/>
              </a:ext>
            </a:extLst>
          </p:cNvPr>
          <p:cNvSpPr txBox="1"/>
          <p:nvPr/>
        </p:nvSpPr>
        <p:spPr>
          <a:xfrm>
            <a:off x="1677987" y="4473145"/>
            <a:ext cx="4387086" cy="768085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Гр. 7, 8 и 11 по строке 212 таб. 1100 (фельдшеры в стационарных подразделениях)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Shape 184">
            <a:extLst>
              <a:ext uri="{FF2B5EF4-FFF2-40B4-BE49-F238E27FC236}">
                <a16:creationId xmlns:a16="http://schemas.microsoft.com/office/drawing/2014/main" id="{61766E86-D33D-4F73-B1E3-ECB3160AC181}"/>
              </a:ext>
            </a:extLst>
          </p:cNvPr>
          <p:cNvSpPr txBox="1"/>
          <p:nvPr/>
        </p:nvSpPr>
        <p:spPr>
          <a:xfrm>
            <a:off x="7451436" y="3294058"/>
            <a:ext cx="3894227" cy="1075292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Строка 242 таб. 1100 (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лица без медицинского образования на должностях среднего медицинского персонала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– нужна расшифровка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0" name="Shape 184">
            <a:extLst>
              <a:ext uri="{FF2B5EF4-FFF2-40B4-BE49-F238E27FC236}">
                <a16:creationId xmlns:a16="http://schemas.microsoft.com/office/drawing/2014/main" id="{2675CBC1-B680-4BAB-B882-071911F09528}"/>
              </a:ext>
            </a:extLst>
          </p:cNvPr>
          <p:cNvSpPr txBox="1"/>
          <p:nvPr/>
        </p:nvSpPr>
        <p:spPr>
          <a:xfrm>
            <a:off x="7451437" y="5423721"/>
            <a:ext cx="3963251" cy="836435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Все отклонения по категориям персонала более чем на 15% по сравнению с прошлым годом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Shape 192">
            <a:extLst>
              <a:ext uri="{FF2B5EF4-FFF2-40B4-BE49-F238E27FC236}">
                <a16:creationId xmlns:a16="http://schemas.microsoft.com/office/drawing/2014/main" id="{B02DE5CB-CDD1-4E4D-8344-02BF6EB4184A}"/>
              </a:ext>
            </a:extLst>
          </p:cNvPr>
          <p:cNvSpPr/>
          <p:nvPr/>
        </p:nvSpPr>
        <p:spPr>
          <a:xfrm>
            <a:off x="756061" y="5396122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Shape 207">
            <a:extLst>
              <a:ext uri="{FF2B5EF4-FFF2-40B4-BE49-F238E27FC236}">
                <a16:creationId xmlns:a16="http://schemas.microsoft.com/office/drawing/2014/main" id="{807408C0-62D3-4338-9878-260476594AE0}"/>
              </a:ext>
            </a:extLst>
          </p:cNvPr>
          <p:cNvSpPr txBox="1"/>
          <p:nvPr/>
        </p:nvSpPr>
        <p:spPr>
          <a:xfrm>
            <a:off x="783786" y="5493433"/>
            <a:ext cx="710680" cy="573462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lvl="0" algn="ctr" defTabSz="1219170">
              <a:buSzPct val="25000"/>
              <a:defRPr/>
            </a:pPr>
            <a:r>
              <a:rPr lang="e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  <a:r>
              <a:rPr lang="ru-RU" sz="3200" b="1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5</a:t>
            </a:r>
            <a:endParaRPr lang="en" sz="3200" b="1" kern="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Shape 184">
            <a:extLst>
              <a:ext uri="{FF2B5EF4-FFF2-40B4-BE49-F238E27FC236}">
                <a16:creationId xmlns:a16="http://schemas.microsoft.com/office/drawing/2014/main" id="{C5607D1D-657A-40F3-B156-DDDB9A11691E}"/>
              </a:ext>
            </a:extLst>
          </p:cNvPr>
          <p:cNvSpPr txBox="1"/>
          <p:nvPr/>
        </p:nvSpPr>
        <p:spPr>
          <a:xfrm>
            <a:off x="1660609" y="5396122"/>
            <a:ext cx="3890048" cy="731962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Строка 124 таб. 1100 (прочие врачи) – нужна расшифровка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Shape 184">
            <a:extLst>
              <a:ext uri="{FF2B5EF4-FFF2-40B4-BE49-F238E27FC236}">
                <a16:creationId xmlns:a16="http://schemas.microsoft.com/office/drawing/2014/main" id="{A963941B-A426-433B-9237-7F1B43139B74}"/>
              </a:ext>
            </a:extLst>
          </p:cNvPr>
          <p:cNvSpPr txBox="1"/>
          <p:nvPr/>
        </p:nvSpPr>
        <p:spPr>
          <a:xfrm>
            <a:off x="7398791" y="4465008"/>
            <a:ext cx="3963251" cy="836435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 увеличении по сравнению с прошлым годом по строкам 23, 27, 43, 48, 72, 97, 101, 233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Shape 194">
            <a:extLst>
              <a:ext uri="{FF2B5EF4-FFF2-40B4-BE49-F238E27FC236}">
                <a16:creationId xmlns:a16="http://schemas.microsoft.com/office/drawing/2014/main" id="{7760BA55-5943-4159-9C26-47E396E912D5}"/>
              </a:ext>
            </a:extLst>
          </p:cNvPr>
          <p:cNvSpPr/>
          <p:nvPr/>
        </p:nvSpPr>
        <p:spPr>
          <a:xfrm>
            <a:off x="6400535" y="5457895"/>
            <a:ext cx="768085" cy="768085"/>
          </a:xfrm>
          <a:prstGeom prst="ellipse">
            <a:avLst/>
          </a:prstGeom>
          <a:solidFill>
            <a:srgbClr val="1A78B9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Shape 210">
            <a:extLst>
              <a:ext uri="{FF2B5EF4-FFF2-40B4-BE49-F238E27FC236}">
                <a16:creationId xmlns:a16="http://schemas.microsoft.com/office/drawing/2014/main" id="{A89D8136-D0D5-41EB-B56B-A0D62D7EB4D7}"/>
              </a:ext>
            </a:extLst>
          </p:cNvPr>
          <p:cNvSpPr txBox="1"/>
          <p:nvPr/>
        </p:nvSpPr>
        <p:spPr>
          <a:xfrm>
            <a:off x="6373251" y="5512531"/>
            <a:ext cx="857163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1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7654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think-cell Slide" r:id="rId5" imgW="180" imgH="180" progId="TCLayout.ActiveDocument.1">
                  <p:embed/>
                </p:oleObj>
              </mc:Choice>
              <mc:Fallback>
                <p:oleObj name="think-cell Slide" r:id="rId5" imgW="180" imgH="18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en-IN" sz="36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37073"/>
            <a:ext cx="10572750" cy="711081"/>
          </a:xfrm>
        </p:spPr>
        <p:txBody>
          <a:bodyPr>
            <a:normAutofit fontScale="90000"/>
          </a:bodyPr>
          <a:lstStyle/>
          <a:p>
            <a:pPr lvl="0" algn="l" defTabSz="412750" fontAlgn="base" hangingPunct="0">
              <a:spcAft>
                <a:spcPct val="0"/>
              </a:spcAft>
              <a:defRPr/>
            </a:pPr>
            <a:r>
              <a:rPr lang="ru-RU" altLang="ru-RU" sz="3200" b="1" u="sng" dirty="0">
                <a:ln>
                  <a:noFill/>
                </a:ln>
                <a:solidFill>
                  <a:srgbClr val="F90F0F"/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КАК БЕЗ ОШИБОК заполнить таблицы по кадрам в </a:t>
            </a:r>
            <a:r>
              <a:rPr lang="ru-RU" altLang="ru-RU" sz="3200" b="1" u="sng" dirty="0" err="1">
                <a:ln>
                  <a:noFill/>
                </a:ln>
                <a:solidFill>
                  <a:srgbClr val="F90F0F"/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Медстате</a:t>
            </a:r>
            <a:endParaRPr lang="ru-RU" altLang="ru-RU" sz="2000" u="sng" dirty="0">
              <a:ln>
                <a:noFill/>
              </a:ln>
              <a:solidFill>
                <a:srgbClr val="F90F0F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62026" y="1735835"/>
            <a:ext cx="3752850" cy="4353798"/>
            <a:chOff x="1207675" y="1387446"/>
            <a:chExt cx="5089216" cy="4807394"/>
          </a:xfrm>
        </p:grpSpPr>
        <p:sp>
          <p:nvSpPr>
            <p:cNvPr id="3" name="Rectangle 2"/>
            <p:cNvSpPr/>
            <p:nvPr/>
          </p:nvSpPr>
          <p:spPr>
            <a:xfrm>
              <a:off x="2833926" y="2793456"/>
              <a:ext cx="1028283" cy="102828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52549" y="2793456"/>
              <a:ext cx="1028283" cy="102828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33926" y="3835387"/>
              <a:ext cx="1028283" cy="102828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52549" y="3835387"/>
              <a:ext cx="1028283" cy="102828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07675" y="1387446"/>
              <a:ext cx="1758482" cy="1694207"/>
            </a:xfrm>
            <a:custGeom>
              <a:avLst/>
              <a:gdLst>
                <a:gd name="T0" fmla="*/ 2134 w 2134"/>
                <a:gd name="T1" fmla="*/ 0 h 2056"/>
                <a:gd name="T2" fmla="*/ 2081 w 2134"/>
                <a:gd name="T3" fmla="*/ 2056 h 2056"/>
                <a:gd name="T4" fmla="*/ 0 w 2134"/>
                <a:gd name="T5" fmla="*/ 2056 h 2056"/>
                <a:gd name="T6" fmla="*/ 141 w 2134"/>
                <a:gd name="T7" fmla="*/ 217 h 2056"/>
                <a:gd name="T8" fmla="*/ 2134 w 2134"/>
                <a:gd name="T9" fmla="*/ 0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4" h="2056">
                  <a:moveTo>
                    <a:pt x="2134" y="0"/>
                  </a:moveTo>
                  <a:lnTo>
                    <a:pt x="2081" y="2056"/>
                  </a:lnTo>
                  <a:lnTo>
                    <a:pt x="0" y="2056"/>
                  </a:lnTo>
                  <a:lnTo>
                    <a:pt x="141" y="217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922484" y="1387446"/>
              <a:ext cx="580942" cy="2113639"/>
            </a:xfrm>
            <a:custGeom>
              <a:avLst/>
              <a:gdLst>
                <a:gd name="T0" fmla="*/ 53 w 705"/>
                <a:gd name="T1" fmla="*/ 0 h 2565"/>
                <a:gd name="T2" fmla="*/ 705 w 705"/>
                <a:gd name="T3" fmla="*/ 2099 h 2565"/>
                <a:gd name="T4" fmla="*/ 705 w 705"/>
                <a:gd name="T5" fmla="*/ 2565 h 2565"/>
                <a:gd name="T6" fmla="*/ 0 w 705"/>
                <a:gd name="T7" fmla="*/ 2056 h 2565"/>
                <a:gd name="T8" fmla="*/ 53 w 705"/>
                <a:gd name="T9" fmla="*/ 0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565">
                  <a:moveTo>
                    <a:pt x="53" y="0"/>
                  </a:moveTo>
                  <a:lnTo>
                    <a:pt x="705" y="2099"/>
                  </a:lnTo>
                  <a:lnTo>
                    <a:pt x="705" y="2565"/>
                  </a:lnTo>
                  <a:lnTo>
                    <a:pt x="0" y="205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07675" y="3081653"/>
              <a:ext cx="2295751" cy="419432"/>
            </a:xfrm>
            <a:custGeom>
              <a:avLst/>
              <a:gdLst>
                <a:gd name="T0" fmla="*/ 0 w 2786"/>
                <a:gd name="T1" fmla="*/ 0 h 509"/>
                <a:gd name="T2" fmla="*/ 2081 w 2786"/>
                <a:gd name="T3" fmla="*/ 0 h 509"/>
                <a:gd name="T4" fmla="*/ 2786 w 2786"/>
                <a:gd name="T5" fmla="*/ 509 h 509"/>
                <a:gd name="T6" fmla="*/ 2433 w 2786"/>
                <a:gd name="T7" fmla="*/ 509 h 509"/>
                <a:gd name="T8" fmla="*/ 0 w 2786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6" h="509">
                  <a:moveTo>
                    <a:pt x="0" y="0"/>
                  </a:moveTo>
                  <a:lnTo>
                    <a:pt x="2081" y="0"/>
                  </a:lnTo>
                  <a:lnTo>
                    <a:pt x="2786" y="509"/>
                  </a:lnTo>
                  <a:lnTo>
                    <a:pt x="2433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850717" y="1851375"/>
              <a:ext cx="1142107" cy="1105849"/>
            </a:xfrm>
            <a:custGeom>
              <a:avLst/>
              <a:gdLst>
                <a:gd name="T0" fmla="*/ 0 w 1386"/>
                <a:gd name="T1" fmla="*/ 0 h 1342"/>
                <a:gd name="T2" fmla="*/ 1311 w 1386"/>
                <a:gd name="T3" fmla="*/ 109 h 1342"/>
                <a:gd name="T4" fmla="*/ 1386 w 1386"/>
                <a:gd name="T5" fmla="*/ 1342 h 1342"/>
                <a:gd name="T6" fmla="*/ 0 w 1386"/>
                <a:gd name="T7" fmla="*/ 1342 h 1342"/>
                <a:gd name="T8" fmla="*/ 0 w 1386"/>
                <a:gd name="T9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6" h="1342">
                  <a:moveTo>
                    <a:pt x="0" y="0"/>
                  </a:moveTo>
                  <a:lnTo>
                    <a:pt x="1311" y="109"/>
                  </a:lnTo>
                  <a:lnTo>
                    <a:pt x="1386" y="1342"/>
                  </a:lnTo>
                  <a:lnTo>
                    <a:pt x="0" y="1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4189844" y="1851375"/>
              <a:ext cx="660873" cy="1649709"/>
            </a:xfrm>
            <a:custGeom>
              <a:avLst/>
              <a:gdLst>
                <a:gd name="T0" fmla="*/ 802 w 802"/>
                <a:gd name="T1" fmla="*/ 0 h 2002"/>
                <a:gd name="T2" fmla="*/ 802 w 802"/>
                <a:gd name="T3" fmla="*/ 1342 h 2002"/>
                <a:gd name="T4" fmla="*/ 0 w 802"/>
                <a:gd name="T5" fmla="*/ 2002 h 2002"/>
                <a:gd name="T6" fmla="*/ 0 w 802"/>
                <a:gd name="T7" fmla="*/ 1634 h 2002"/>
                <a:gd name="T8" fmla="*/ 802 w 802"/>
                <a:gd name="T9" fmla="*/ 0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2002">
                  <a:moveTo>
                    <a:pt x="802" y="0"/>
                  </a:moveTo>
                  <a:lnTo>
                    <a:pt x="802" y="1342"/>
                  </a:lnTo>
                  <a:lnTo>
                    <a:pt x="0" y="2002"/>
                  </a:lnTo>
                  <a:lnTo>
                    <a:pt x="0" y="163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4189844" y="2957224"/>
              <a:ext cx="1802980" cy="543860"/>
            </a:xfrm>
            <a:custGeom>
              <a:avLst/>
              <a:gdLst>
                <a:gd name="T0" fmla="*/ 802 w 2188"/>
                <a:gd name="T1" fmla="*/ 0 h 660"/>
                <a:gd name="T2" fmla="*/ 2188 w 2188"/>
                <a:gd name="T3" fmla="*/ 0 h 660"/>
                <a:gd name="T4" fmla="*/ 358 w 2188"/>
                <a:gd name="T5" fmla="*/ 660 h 660"/>
                <a:gd name="T6" fmla="*/ 0 w 2188"/>
                <a:gd name="T7" fmla="*/ 660 h 660"/>
                <a:gd name="T8" fmla="*/ 802 w 2188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8" h="660">
                  <a:moveTo>
                    <a:pt x="802" y="0"/>
                  </a:moveTo>
                  <a:lnTo>
                    <a:pt x="2188" y="0"/>
                  </a:lnTo>
                  <a:lnTo>
                    <a:pt x="358" y="660"/>
                  </a:lnTo>
                  <a:lnTo>
                    <a:pt x="0" y="66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172616" y="4410814"/>
              <a:ext cx="927859" cy="881713"/>
            </a:xfrm>
            <a:custGeom>
              <a:avLst/>
              <a:gdLst>
                <a:gd name="T0" fmla="*/ 0 w 1126"/>
                <a:gd name="T1" fmla="*/ 0 h 1070"/>
                <a:gd name="T2" fmla="*/ 1126 w 1126"/>
                <a:gd name="T3" fmla="*/ 0 h 1070"/>
                <a:gd name="T4" fmla="*/ 1126 w 1126"/>
                <a:gd name="T5" fmla="*/ 1070 h 1070"/>
                <a:gd name="T6" fmla="*/ 0 w 1126"/>
                <a:gd name="T7" fmla="*/ 1027 h 1070"/>
                <a:gd name="T8" fmla="*/ 0 w 1126"/>
                <a:gd name="T9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1070">
                  <a:moveTo>
                    <a:pt x="0" y="0"/>
                  </a:moveTo>
                  <a:lnTo>
                    <a:pt x="1126" y="0"/>
                  </a:lnTo>
                  <a:lnTo>
                    <a:pt x="1126" y="1070"/>
                  </a:lnTo>
                  <a:lnTo>
                    <a:pt x="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100475" y="4178437"/>
              <a:ext cx="402951" cy="1114089"/>
            </a:xfrm>
            <a:custGeom>
              <a:avLst/>
              <a:gdLst>
                <a:gd name="T0" fmla="*/ 489 w 489"/>
                <a:gd name="T1" fmla="*/ 0 h 1352"/>
                <a:gd name="T2" fmla="*/ 489 w 489"/>
                <a:gd name="T3" fmla="*/ 380 h 1352"/>
                <a:gd name="T4" fmla="*/ 0 w 489"/>
                <a:gd name="T5" fmla="*/ 1352 h 1352"/>
                <a:gd name="T6" fmla="*/ 0 w 489"/>
                <a:gd name="T7" fmla="*/ 282 h 1352"/>
                <a:gd name="T8" fmla="*/ 489 w 489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1352">
                  <a:moveTo>
                    <a:pt x="489" y="0"/>
                  </a:moveTo>
                  <a:lnTo>
                    <a:pt x="489" y="380"/>
                  </a:lnTo>
                  <a:lnTo>
                    <a:pt x="0" y="1352"/>
                  </a:lnTo>
                  <a:lnTo>
                    <a:pt x="0" y="28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2172616" y="4178437"/>
              <a:ext cx="1330810" cy="232377"/>
            </a:xfrm>
            <a:custGeom>
              <a:avLst/>
              <a:gdLst>
                <a:gd name="T0" fmla="*/ 1214 w 1615"/>
                <a:gd name="T1" fmla="*/ 0 h 282"/>
                <a:gd name="T2" fmla="*/ 1615 w 1615"/>
                <a:gd name="T3" fmla="*/ 0 h 282"/>
                <a:gd name="T4" fmla="*/ 1126 w 1615"/>
                <a:gd name="T5" fmla="*/ 282 h 282"/>
                <a:gd name="T6" fmla="*/ 0 w 1615"/>
                <a:gd name="T7" fmla="*/ 282 h 282"/>
                <a:gd name="T8" fmla="*/ 1214 w 1615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282">
                  <a:moveTo>
                    <a:pt x="1214" y="0"/>
                  </a:moveTo>
                  <a:lnTo>
                    <a:pt x="1615" y="0"/>
                  </a:lnTo>
                  <a:lnTo>
                    <a:pt x="1126" y="282"/>
                  </a:lnTo>
                  <a:lnTo>
                    <a:pt x="0" y="282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4520280" y="4472616"/>
              <a:ext cx="1776611" cy="1722224"/>
            </a:xfrm>
            <a:custGeom>
              <a:avLst/>
              <a:gdLst>
                <a:gd name="T0" fmla="*/ 2156 w 2156"/>
                <a:gd name="T1" fmla="*/ 0 h 2090"/>
                <a:gd name="T2" fmla="*/ 1973 w 2156"/>
                <a:gd name="T3" fmla="*/ 1851 h 2090"/>
                <a:gd name="T4" fmla="*/ 0 w 2156"/>
                <a:gd name="T5" fmla="*/ 2090 h 2090"/>
                <a:gd name="T6" fmla="*/ 0 w 2156"/>
                <a:gd name="T7" fmla="*/ 54 h 2090"/>
                <a:gd name="T8" fmla="*/ 2156 w 2156"/>
                <a:gd name="T9" fmla="*/ 0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6" h="2090">
                  <a:moveTo>
                    <a:pt x="2156" y="0"/>
                  </a:moveTo>
                  <a:lnTo>
                    <a:pt x="1973" y="1851"/>
                  </a:lnTo>
                  <a:lnTo>
                    <a:pt x="0" y="2090"/>
                  </a:lnTo>
                  <a:lnTo>
                    <a:pt x="0" y="5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4136281" y="4178437"/>
              <a:ext cx="2160610" cy="338677"/>
            </a:xfrm>
            <a:custGeom>
              <a:avLst/>
              <a:gdLst>
                <a:gd name="T0" fmla="*/ 0 w 2622"/>
                <a:gd name="T1" fmla="*/ 0 h 411"/>
                <a:gd name="T2" fmla="*/ 564 w 2622"/>
                <a:gd name="T3" fmla="*/ 0 h 411"/>
                <a:gd name="T4" fmla="*/ 2622 w 2622"/>
                <a:gd name="T5" fmla="*/ 357 h 411"/>
                <a:gd name="T6" fmla="*/ 466 w 2622"/>
                <a:gd name="T7" fmla="*/ 411 h 411"/>
                <a:gd name="T8" fmla="*/ 0 w 2622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2" h="411">
                  <a:moveTo>
                    <a:pt x="0" y="0"/>
                  </a:moveTo>
                  <a:lnTo>
                    <a:pt x="564" y="0"/>
                  </a:lnTo>
                  <a:lnTo>
                    <a:pt x="2622" y="357"/>
                  </a:lnTo>
                  <a:lnTo>
                    <a:pt x="466" y="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4136281" y="4178437"/>
              <a:ext cx="383998" cy="2016403"/>
            </a:xfrm>
            <a:custGeom>
              <a:avLst/>
              <a:gdLst>
                <a:gd name="T0" fmla="*/ 0 w 466"/>
                <a:gd name="T1" fmla="*/ 0 h 2447"/>
                <a:gd name="T2" fmla="*/ 466 w 466"/>
                <a:gd name="T3" fmla="*/ 411 h 2447"/>
                <a:gd name="T4" fmla="*/ 466 w 466"/>
                <a:gd name="T5" fmla="*/ 2447 h 2447"/>
                <a:gd name="T6" fmla="*/ 0 w 466"/>
                <a:gd name="T7" fmla="*/ 357 h 2447"/>
                <a:gd name="T8" fmla="*/ 0 w 466"/>
                <a:gd name="T9" fmla="*/ 0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2447">
                  <a:moveTo>
                    <a:pt x="0" y="0"/>
                  </a:moveTo>
                  <a:lnTo>
                    <a:pt x="466" y="411"/>
                  </a:lnTo>
                  <a:lnTo>
                    <a:pt x="466" y="2447"/>
                  </a:lnTo>
                  <a:lnTo>
                    <a:pt x="0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998041" y="1484079"/>
            <a:ext cx="6396392" cy="866599"/>
            <a:chOff x="8038628" y="1744785"/>
            <a:chExt cx="3456384" cy="1387938"/>
          </a:xfrm>
        </p:grpSpPr>
        <p:sp>
          <p:nvSpPr>
            <p:cNvPr id="130" name="Rectangle 129"/>
            <p:cNvSpPr/>
            <p:nvPr/>
          </p:nvSpPr>
          <p:spPr>
            <a:xfrm>
              <a:off x="8038629" y="2196152"/>
              <a:ext cx="3456383" cy="936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Распечатать таблицы по штатам и кадрам с утвержденной формы № 30  и заполнить их от руки (обратить внимание на закрещенные графы)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038628" y="1744785"/>
              <a:ext cx="3456384" cy="64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 ШАГ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998041" y="2533858"/>
            <a:ext cx="6106263" cy="934544"/>
            <a:chOff x="8038628" y="1744785"/>
            <a:chExt cx="3456384" cy="1206005"/>
          </a:xfrm>
        </p:grpSpPr>
        <p:sp>
          <p:nvSpPr>
            <p:cNvPr id="134" name="Rectangle 133"/>
            <p:cNvSpPr/>
            <p:nvPr/>
          </p:nvSpPr>
          <p:spPr>
            <a:xfrm>
              <a:off x="8038630" y="2196153"/>
              <a:ext cx="3262330" cy="754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Ввести данные в </a:t>
              </a:r>
              <a:r>
                <a:rPr lang="ru-RU" alt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Медстат</a:t>
              </a: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с заполненных от руки таблиц (внимание на закрещенные графы)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038628" y="1744785"/>
              <a:ext cx="3456384" cy="51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 ШАГ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998041" y="3629803"/>
            <a:ext cx="6234538" cy="1138167"/>
            <a:chOff x="8038628" y="1744785"/>
            <a:chExt cx="3456384" cy="1614406"/>
          </a:xfrm>
        </p:grpSpPr>
        <p:sp>
          <p:nvSpPr>
            <p:cNvPr id="137" name="Rectangle 136"/>
            <p:cNvSpPr/>
            <p:nvPr/>
          </p:nvSpPr>
          <p:spPr>
            <a:xfrm>
              <a:off x="8038629" y="2196153"/>
              <a:ext cx="3456383" cy="116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Выгрузить печатную форму с </a:t>
              </a:r>
              <a:r>
                <a:rPr lang="ru-RU" alt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Медстата</a:t>
              </a:r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, распечатать только таблицы по кадрам. Визуально просмотреть и сверить с первоначально заполненным вариантом от руки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038628" y="1744785"/>
              <a:ext cx="3456384" cy="56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 ШАГ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998041" y="4895979"/>
            <a:ext cx="6106262" cy="925218"/>
            <a:chOff x="8038628" y="1744785"/>
            <a:chExt cx="3456384" cy="1030443"/>
          </a:xfrm>
        </p:grpSpPr>
        <p:sp>
          <p:nvSpPr>
            <p:cNvPr id="140" name="Rectangle 139"/>
            <p:cNvSpPr/>
            <p:nvPr/>
          </p:nvSpPr>
          <p:spPr>
            <a:xfrm>
              <a:off x="8038629" y="2196153"/>
              <a:ext cx="3456383" cy="579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Просмотреть Проверку таблицы 1100 в </a:t>
              </a:r>
              <a:r>
                <a:rPr lang="en-US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Excel</a:t>
              </a:r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в </a:t>
              </a:r>
              <a:r>
                <a:rPr lang="ru-RU" alt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Медстате</a:t>
              </a:r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, снять контроли, просмотреть их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038628" y="1744785"/>
              <a:ext cx="3456384" cy="44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 ШАГ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476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5DF14E-E64E-4BA6-8B25-ED4D43DA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33425"/>
            <a:ext cx="3933825" cy="16954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A5737-D250-4CA1-9425-A3AE8047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54910"/>
            <a:ext cx="6657975" cy="16585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A5D09-4136-4207-BB8A-6CEDF3B5A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3420696"/>
            <a:ext cx="5429250" cy="26384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413AA6-A61E-451A-8638-FA0A714AD9CA}"/>
              </a:ext>
            </a:extLst>
          </p:cNvPr>
          <p:cNvSpPr/>
          <p:nvPr/>
        </p:nvSpPr>
        <p:spPr>
          <a:xfrm>
            <a:off x="7029450" y="917943"/>
            <a:ext cx="2000250" cy="552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 ШАГ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FDA858A-EA17-43C9-9256-25CCFE4B10B3}"/>
              </a:ext>
            </a:extLst>
          </p:cNvPr>
          <p:cNvSpPr/>
          <p:nvPr/>
        </p:nvSpPr>
        <p:spPr>
          <a:xfrm>
            <a:off x="685799" y="732205"/>
            <a:ext cx="3067051" cy="572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3BD4F44-D36C-4B84-A5C2-5C7F7BED29AD}"/>
              </a:ext>
            </a:extLst>
          </p:cNvPr>
          <p:cNvSpPr/>
          <p:nvPr/>
        </p:nvSpPr>
        <p:spPr>
          <a:xfrm>
            <a:off x="3505200" y="2206140"/>
            <a:ext cx="4033839" cy="572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F8BE5C-2C0E-47C9-A40A-0B0D72C33B7E}"/>
              </a:ext>
            </a:extLst>
          </p:cNvPr>
          <p:cNvSpPr/>
          <p:nvPr/>
        </p:nvSpPr>
        <p:spPr>
          <a:xfrm>
            <a:off x="7572378" y="2391877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7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413AA6-A61E-451A-8638-FA0A714AD9CA}"/>
              </a:ext>
            </a:extLst>
          </p:cNvPr>
          <p:cNvSpPr/>
          <p:nvPr/>
        </p:nvSpPr>
        <p:spPr>
          <a:xfrm>
            <a:off x="6667500" y="1090462"/>
            <a:ext cx="2000250" cy="552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 ШАГ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4A8CFF-AFC8-4E57-B0F3-BCBFF9C01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17943"/>
            <a:ext cx="3190875" cy="1665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798501-832B-4BB0-956B-8938B6510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791855"/>
            <a:ext cx="4286252" cy="2964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BD6EBE-FCA4-46C4-84AC-98FF2293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593" y="2049551"/>
            <a:ext cx="6120908" cy="371798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21D44378-1E39-410A-9561-92EE6A03F501}"/>
              </a:ext>
            </a:extLst>
          </p:cNvPr>
          <p:cNvSpPr/>
          <p:nvPr/>
        </p:nvSpPr>
        <p:spPr>
          <a:xfrm>
            <a:off x="628652" y="2107406"/>
            <a:ext cx="3124197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99A525A-BF33-492E-AE4E-1D832958D50F}"/>
              </a:ext>
            </a:extLst>
          </p:cNvPr>
          <p:cNvSpPr/>
          <p:nvPr/>
        </p:nvSpPr>
        <p:spPr>
          <a:xfrm>
            <a:off x="3124201" y="3228706"/>
            <a:ext cx="1647823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22CE5F-DA4C-4FDD-80ED-396AF3234D41}"/>
              </a:ext>
            </a:extLst>
          </p:cNvPr>
          <p:cNvSpPr/>
          <p:nvPr/>
        </p:nvSpPr>
        <p:spPr>
          <a:xfrm>
            <a:off x="838198" y="4052540"/>
            <a:ext cx="2400301" cy="4150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8828FD1-7B64-43C1-B283-4B183185D34D}"/>
              </a:ext>
            </a:extLst>
          </p:cNvPr>
          <p:cNvSpPr/>
          <p:nvPr/>
        </p:nvSpPr>
        <p:spPr>
          <a:xfrm>
            <a:off x="7419978" y="2049551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8D744E6-F405-4C2D-897C-5FF84AC5D5A2}"/>
              </a:ext>
            </a:extLst>
          </p:cNvPr>
          <p:cNvSpPr/>
          <p:nvPr/>
        </p:nvSpPr>
        <p:spPr>
          <a:xfrm>
            <a:off x="5172080" y="2138611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D618AA5-F4B6-4BF0-9320-C2F7DEE40F43}"/>
              </a:ext>
            </a:extLst>
          </p:cNvPr>
          <p:cNvSpPr/>
          <p:nvPr/>
        </p:nvSpPr>
        <p:spPr>
          <a:xfrm>
            <a:off x="3867152" y="4582627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4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5DF14E-E64E-4BA6-8B25-ED4D43DA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33425"/>
            <a:ext cx="3933825" cy="16954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A5737-D250-4CA1-9425-A3AE8047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54910"/>
            <a:ext cx="6657975" cy="16585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A5D09-4136-4207-BB8A-6CEDF3B5A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3420696"/>
            <a:ext cx="5429250" cy="26384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413AA6-A61E-451A-8638-FA0A714AD9CA}"/>
              </a:ext>
            </a:extLst>
          </p:cNvPr>
          <p:cNvSpPr/>
          <p:nvPr/>
        </p:nvSpPr>
        <p:spPr>
          <a:xfrm>
            <a:off x="7029450" y="917943"/>
            <a:ext cx="2000250" cy="552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 ШАГ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FDA858A-EA17-43C9-9256-25CCFE4B10B3}"/>
              </a:ext>
            </a:extLst>
          </p:cNvPr>
          <p:cNvSpPr/>
          <p:nvPr/>
        </p:nvSpPr>
        <p:spPr>
          <a:xfrm>
            <a:off x="685799" y="732205"/>
            <a:ext cx="3067051" cy="572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3BD4F44-D36C-4B84-A5C2-5C7F7BED29AD}"/>
              </a:ext>
            </a:extLst>
          </p:cNvPr>
          <p:cNvSpPr/>
          <p:nvPr/>
        </p:nvSpPr>
        <p:spPr>
          <a:xfrm>
            <a:off x="3505200" y="2206140"/>
            <a:ext cx="4033839" cy="572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F8BE5C-2C0E-47C9-A40A-0B0D72C33B7E}"/>
              </a:ext>
            </a:extLst>
          </p:cNvPr>
          <p:cNvSpPr/>
          <p:nvPr/>
        </p:nvSpPr>
        <p:spPr>
          <a:xfrm>
            <a:off x="7572378" y="2391877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78DA246-E17F-4B4D-B5DD-D365F176D057}"/>
              </a:ext>
            </a:extLst>
          </p:cNvPr>
          <p:cNvSpPr/>
          <p:nvPr/>
        </p:nvSpPr>
        <p:spPr>
          <a:xfrm>
            <a:off x="9710739" y="3876676"/>
            <a:ext cx="904872" cy="2095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AB4FFF-0FCE-4A42-98DA-99FB1D9311A8}"/>
              </a:ext>
            </a:extLst>
          </p:cNvPr>
          <p:cNvSpPr/>
          <p:nvPr/>
        </p:nvSpPr>
        <p:spPr>
          <a:xfrm>
            <a:off x="960452" y="4412516"/>
            <a:ext cx="4322513" cy="552450"/>
          </a:xfrm>
          <a:prstGeom prst="rect">
            <a:avLst/>
          </a:prstGeom>
          <a:solidFill>
            <a:srgbClr val="FEBE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Обязательно делаем проверку табл. в </a:t>
            </a:r>
            <a:r>
              <a:rPr lang="en-US" sz="1600" b="1" dirty="0">
                <a:solidFill>
                  <a:schemeClr val="tx1"/>
                </a:solidFill>
              </a:rPr>
              <a:t>Excel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100FD2-2355-47F9-8C89-21816740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8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5DF14E-E64E-4BA6-8B25-ED4D43DA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33425"/>
            <a:ext cx="3933825" cy="16954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A5737-D250-4CA1-9425-A3AE8047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54910"/>
            <a:ext cx="6657975" cy="16585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A5D09-4136-4207-BB8A-6CEDF3B5A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3420696"/>
            <a:ext cx="5429250" cy="2638425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6FDA858A-EA17-43C9-9256-25CCFE4B10B3}"/>
              </a:ext>
            </a:extLst>
          </p:cNvPr>
          <p:cNvSpPr/>
          <p:nvPr/>
        </p:nvSpPr>
        <p:spPr>
          <a:xfrm>
            <a:off x="685799" y="732205"/>
            <a:ext cx="3067051" cy="572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3BD4F44-D36C-4B84-A5C2-5C7F7BED29AD}"/>
              </a:ext>
            </a:extLst>
          </p:cNvPr>
          <p:cNvSpPr/>
          <p:nvPr/>
        </p:nvSpPr>
        <p:spPr>
          <a:xfrm>
            <a:off x="3505200" y="2206140"/>
            <a:ext cx="4033839" cy="572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F8BE5C-2C0E-47C9-A40A-0B0D72C33B7E}"/>
              </a:ext>
            </a:extLst>
          </p:cNvPr>
          <p:cNvSpPr/>
          <p:nvPr/>
        </p:nvSpPr>
        <p:spPr>
          <a:xfrm>
            <a:off x="7572378" y="2391877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77189B5-F24B-40A8-B9F2-820BFB0AB6F4}"/>
              </a:ext>
            </a:extLst>
          </p:cNvPr>
          <p:cNvSpPr/>
          <p:nvPr/>
        </p:nvSpPr>
        <p:spPr>
          <a:xfrm>
            <a:off x="9710739" y="3663465"/>
            <a:ext cx="904872" cy="2227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1E5D2-D043-4DEC-95B4-9AF162D6CFDF}"/>
              </a:ext>
            </a:extLst>
          </p:cNvPr>
          <p:cNvSpPr/>
          <p:nvPr/>
        </p:nvSpPr>
        <p:spPr>
          <a:xfrm>
            <a:off x="897623" y="4429126"/>
            <a:ext cx="4093828" cy="920338"/>
          </a:xfrm>
          <a:prstGeom prst="rect">
            <a:avLst/>
          </a:prstGeom>
          <a:solidFill>
            <a:srgbClr val="FEBE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Можно сделать контроль таблицы сразу после ее ввода в </a:t>
            </a:r>
            <a:r>
              <a:rPr lang="ru-RU" sz="1600" b="1" dirty="0" err="1">
                <a:solidFill>
                  <a:schemeClr val="tx1"/>
                </a:solidFill>
              </a:rPr>
              <a:t>Медстате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6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F0AFFB-196B-4983-A852-0B72A345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D6D4AD5D-24C0-47BB-8603-264F07DB8CBC}"/>
              </a:ext>
            </a:extLst>
          </p:cNvPr>
          <p:cNvSpPr/>
          <p:nvPr/>
        </p:nvSpPr>
        <p:spPr>
          <a:xfrm>
            <a:off x="1504953" y="372577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85F88D-28F0-42EE-A3BB-96F653124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714375"/>
            <a:ext cx="2714625" cy="17715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93E6A4-824B-47CF-985F-3F7CABA1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2603327"/>
            <a:ext cx="4029075" cy="3381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D804E1-B56C-45AC-9C11-20ABA8EAB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836" y="873164"/>
            <a:ext cx="5589411" cy="5111671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26427120-6A91-4C2B-BE82-AFCC345F51CD}"/>
              </a:ext>
            </a:extLst>
          </p:cNvPr>
          <p:cNvSpPr/>
          <p:nvPr/>
        </p:nvSpPr>
        <p:spPr>
          <a:xfrm>
            <a:off x="3465674" y="3315802"/>
            <a:ext cx="1068225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32D9271-8F2B-4432-B5C3-409E627D1F33}"/>
              </a:ext>
            </a:extLst>
          </p:cNvPr>
          <p:cNvSpPr/>
          <p:nvPr/>
        </p:nvSpPr>
        <p:spPr>
          <a:xfrm>
            <a:off x="2390775" y="3397984"/>
            <a:ext cx="971550" cy="9168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E07B39-515B-40A0-8FED-2D1FEDBF259A}"/>
              </a:ext>
            </a:extLst>
          </p:cNvPr>
          <p:cNvSpPr/>
          <p:nvPr/>
        </p:nvSpPr>
        <p:spPr>
          <a:xfrm>
            <a:off x="942975" y="3236060"/>
            <a:ext cx="1447800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6BF5D5A-D3D2-4F28-ADA5-B19562C91DA3}"/>
              </a:ext>
            </a:extLst>
          </p:cNvPr>
          <p:cNvSpPr/>
          <p:nvPr/>
        </p:nvSpPr>
        <p:spPr>
          <a:xfrm>
            <a:off x="971549" y="714375"/>
            <a:ext cx="1057275" cy="790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E030AB-860B-4268-A256-BCA8557FACD5}"/>
              </a:ext>
            </a:extLst>
          </p:cNvPr>
          <p:cNvSpPr/>
          <p:nvPr/>
        </p:nvSpPr>
        <p:spPr>
          <a:xfrm>
            <a:off x="7579205" y="3800213"/>
            <a:ext cx="2772810" cy="1208014"/>
          </a:xfrm>
          <a:prstGeom prst="rect">
            <a:avLst/>
          </a:prstGeom>
          <a:solidFill>
            <a:srgbClr val="FEBE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Можно снять контроли после ввода всего отчета (выполняются по очереди все контроли по форме 30)</a:t>
            </a:r>
          </a:p>
        </p:txBody>
      </p:sp>
    </p:spTree>
    <p:extLst>
      <p:ext uri="{BB962C8B-B14F-4D97-AF65-F5344CB8AC3E}">
        <p14:creationId xmlns:p14="http://schemas.microsoft.com/office/powerpoint/2010/main" val="117035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23564E-8166-4947-B62C-D9EDCEA3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78" y="742950"/>
            <a:ext cx="9015022" cy="528637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3D47B6E6-1C07-4BBE-96C5-38B65783BB71}"/>
              </a:ext>
            </a:extLst>
          </p:cNvPr>
          <p:cNvSpPr/>
          <p:nvPr/>
        </p:nvSpPr>
        <p:spPr>
          <a:xfrm>
            <a:off x="1676400" y="2550810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9ED35D3-570D-4895-8BDB-53F2F1096E58}"/>
              </a:ext>
            </a:extLst>
          </p:cNvPr>
          <p:cNvSpPr/>
          <p:nvPr/>
        </p:nvSpPr>
        <p:spPr>
          <a:xfrm>
            <a:off x="1676400" y="4945678"/>
            <a:ext cx="904872" cy="3869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5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1B9231-B784-4CA7-BF24-A8CFE462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5F2B4-6066-4CFB-8B82-7556A379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" y="0"/>
            <a:ext cx="12139335" cy="6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3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3332F0-01F1-4EFA-8D3E-FDDE768220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5350" y="1276350"/>
          <a:ext cx="10296525" cy="4703555"/>
        </p:xfrm>
        <a:graphic>
          <a:graphicData uri="http://schemas.openxmlformats.org/drawingml/2006/table">
            <a:tbl>
              <a:tblPr firstRow="1" firstCol="1"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val="310413587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94678445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49213407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178477887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6123719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3274906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073517510"/>
                    </a:ext>
                  </a:extLst>
                </a:gridCol>
                <a:gridCol w="824365">
                  <a:extLst>
                    <a:ext uri="{9D8B030D-6E8A-4147-A177-3AD203B41FA5}">
                      <a16:colId xmlns:a16="http://schemas.microsoft.com/office/drawing/2014/main" val="2526992078"/>
                    </a:ext>
                  </a:extLst>
                </a:gridCol>
                <a:gridCol w="717705">
                  <a:extLst>
                    <a:ext uri="{9D8B030D-6E8A-4147-A177-3AD203B41FA5}">
                      <a16:colId xmlns:a16="http://schemas.microsoft.com/office/drawing/2014/main" val="1887038559"/>
                    </a:ext>
                  </a:extLst>
                </a:gridCol>
                <a:gridCol w="800590">
                  <a:extLst>
                    <a:ext uri="{9D8B030D-6E8A-4147-A177-3AD203B41FA5}">
                      <a16:colId xmlns:a16="http://schemas.microsoft.com/office/drawing/2014/main" val="2793844474"/>
                    </a:ext>
                  </a:extLst>
                </a:gridCol>
                <a:gridCol w="800590">
                  <a:extLst>
                    <a:ext uri="{9D8B030D-6E8A-4147-A177-3AD203B41FA5}">
                      <a16:colId xmlns:a16="http://schemas.microsoft.com/office/drawing/2014/main" val="939488556"/>
                    </a:ext>
                  </a:extLst>
                </a:gridCol>
              </a:tblGrid>
              <a:tr h="1522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физи-ческих лиц основ-ных работ-ников на занятых долж-ностях,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64064"/>
                  </a:ext>
                </a:extLst>
              </a:tr>
              <a:tr h="593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-торных условиях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стацио-нарных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условиях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127409"/>
                  </a:ext>
                </a:extLst>
              </a:tr>
              <a:tr h="775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75112"/>
                  </a:ext>
                </a:extLst>
              </a:tr>
              <a:tr h="152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6957" marR="56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303817"/>
                  </a:ext>
                </a:extLst>
              </a:tr>
              <a:tr h="275581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лабораторная </a:t>
                      </a:r>
                    </a:p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диагностика  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631405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медицинские лабораторные техники (фельдшеры-лаборанты)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750132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</a:p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лабораторное дело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551780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гистология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627406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лабораторная </a:t>
                      </a:r>
                    </a:p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диагностика  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400524"/>
                  </a:ext>
                </a:extLst>
              </a:tr>
              <a:tr h="205447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медицинские сестры - всего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852474"/>
                  </a:ext>
                </a:extLst>
              </a:tr>
              <a:tr h="239871">
                <a:tc>
                  <a:txBody>
                    <a:bodyPr/>
                    <a:lstStyle/>
                    <a:p>
                      <a:pPr marL="27686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строки 177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анестезисты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507460"/>
                  </a:ext>
                </a:extLst>
              </a:tr>
              <a:tr h="410894">
                <a:tc>
                  <a:txBody>
                    <a:bodyPr/>
                    <a:lstStyle/>
                    <a:p>
                      <a:pPr marL="9652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 общей практики (семейных врачей)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42519"/>
                  </a:ext>
                </a:extLst>
              </a:tr>
              <a:tr h="408256">
                <a:tc>
                  <a:txBody>
                    <a:bodyPr/>
                    <a:lstStyle/>
                    <a:p>
                      <a:pPr marL="9652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главные медицинские </a:t>
                      </a:r>
                    </a:p>
                    <a:p>
                      <a:pPr marL="9652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сестры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568087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 marL="9652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диетические</a:t>
                      </a:r>
                    </a:p>
                  </a:txBody>
                  <a:tcPr marL="56957" marR="5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7426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319DDF-40B7-4B5D-9057-98BE13EA1F9B}"/>
              </a:ext>
            </a:extLst>
          </p:cNvPr>
          <p:cNvSpPr/>
          <p:nvPr/>
        </p:nvSpPr>
        <p:spPr>
          <a:xfrm>
            <a:off x="1800224" y="2962275"/>
            <a:ext cx="2647951" cy="301763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30 много закрещенных граф.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Медстат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вводить туда данные.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введенную информацию в закрещенные графы можно в Проверке табл. в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266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09B234-3065-4A82-8CD4-082EBF81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3FA6A13-4F73-46A3-AA4E-F2B6C8BD0A96}"/>
              </a:ext>
            </a:extLst>
          </p:cNvPr>
          <p:cNvSpPr/>
          <p:nvPr/>
        </p:nvSpPr>
        <p:spPr>
          <a:xfrm>
            <a:off x="2257426" y="4086224"/>
            <a:ext cx="2438399" cy="638175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6918AE4-1CF3-4A45-B41A-9CFE0E2481D6}"/>
              </a:ext>
            </a:extLst>
          </p:cNvPr>
          <p:cNvSpPr/>
          <p:nvPr/>
        </p:nvSpPr>
        <p:spPr>
          <a:xfrm>
            <a:off x="5495925" y="4167186"/>
            <a:ext cx="1257300" cy="4762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C62E7E-C808-4735-8BAC-BC199B93D76B}"/>
              </a:ext>
            </a:extLst>
          </p:cNvPr>
          <p:cNvSpPr/>
          <p:nvPr/>
        </p:nvSpPr>
        <p:spPr>
          <a:xfrm>
            <a:off x="7038975" y="3257550"/>
            <a:ext cx="4781550" cy="146685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Закрещенные графы выделены серым цветом.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пролистать всю таблицу и убедиться в том, что в серых клетках не стоят цифры.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данные были введены, то их надо будет удалить.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FDC5FA3-314F-4C1E-BA69-E051E1EE2271}"/>
              </a:ext>
            </a:extLst>
          </p:cNvPr>
          <p:cNvSpPr/>
          <p:nvPr/>
        </p:nvSpPr>
        <p:spPr>
          <a:xfrm>
            <a:off x="2333626" y="2938462"/>
            <a:ext cx="2438399" cy="638175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4624208-1E1D-4300-98CC-9E8E14D1E491}"/>
              </a:ext>
            </a:extLst>
          </p:cNvPr>
          <p:cNvSpPr/>
          <p:nvPr/>
        </p:nvSpPr>
        <p:spPr>
          <a:xfrm>
            <a:off x="5467350" y="3019424"/>
            <a:ext cx="1257300" cy="4762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63C47FE-70CD-49F7-B45B-B9EC7180ECDF}"/>
              </a:ext>
            </a:extLst>
          </p:cNvPr>
          <p:cNvSpPr/>
          <p:nvPr/>
        </p:nvSpPr>
        <p:spPr>
          <a:xfrm>
            <a:off x="3819525" y="5186360"/>
            <a:ext cx="1257300" cy="4762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CF76DDA-B81C-437F-B5D4-F760F9BBBB8C}"/>
              </a:ext>
            </a:extLst>
          </p:cNvPr>
          <p:cNvSpPr/>
          <p:nvPr/>
        </p:nvSpPr>
        <p:spPr>
          <a:xfrm>
            <a:off x="5715000" y="5148259"/>
            <a:ext cx="1257300" cy="4762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42F07B-0B7F-4500-B514-4C613F45E5AB}"/>
              </a:ext>
            </a:extLst>
          </p:cNvPr>
          <p:cNvSpPr/>
          <p:nvPr/>
        </p:nvSpPr>
        <p:spPr>
          <a:xfrm>
            <a:off x="8982074" y="5148259"/>
            <a:ext cx="1476375" cy="4762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65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2DC55E-4217-4352-8E24-B26E87403F7F}"/>
              </a:ext>
            </a:extLst>
          </p:cNvPr>
          <p:cNvSpPr/>
          <p:nvPr/>
        </p:nvSpPr>
        <p:spPr>
          <a:xfrm>
            <a:off x="952499" y="819834"/>
            <a:ext cx="10315575" cy="369332"/>
          </a:xfrm>
          <a:prstGeom prst="rect">
            <a:avLst/>
          </a:prstGeom>
          <a:solidFill>
            <a:srgbClr val="FFCC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СКРЫТЫХ СТРОК    –  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Медстат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режиме «Проверка табл. в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D9AAC72-812F-4DA0-A076-426E9390E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18488"/>
              </p:ext>
            </p:extLst>
          </p:nvPr>
        </p:nvGraphicFramePr>
        <p:xfrm>
          <a:off x="952499" y="1308500"/>
          <a:ext cx="10315575" cy="4412449"/>
        </p:xfrm>
        <a:graphic>
          <a:graphicData uri="http://schemas.openxmlformats.org/drawingml/2006/table">
            <a:tbl>
              <a:tblPr firstRow="1" firstCol="1" bandRow="1"/>
              <a:tblGrid>
                <a:gridCol w="1343026">
                  <a:extLst>
                    <a:ext uri="{9D8B030D-6E8A-4147-A177-3AD203B41FA5}">
                      <a16:colId xmlns:a16="http://schemas.microsoft.com/office/drawing/2014/main" val="2890460194"/>
                    </a:ext>
                  </a:extLst>
                </a:gridCol>
                <a:gridCol w="289916">
                  <a:extLst>
                    <a:ext uri="{9D8B030D-6E8A-4147-A177-3AD203B41FA5}">
                      <a16:colId xmlns:a16="http://schemas.microsoft.com/office/drawing/2014/main" val="2063681901"/>
                    </a:ext>
                  </a:extLst>
                </a:gridCol>
                <a:gridCol w="376834">
                  <a:extLst>
                    <a:ext uri="{9D8B030D-6E8A-4147-A177-3AD203B41FA5}">
                      <a16:colId xmlns:a16="http://schemas.microsoft.com/office/drawing/2014/main" val="74338402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71927035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320766608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9429259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90239206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3914698083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70502352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184201846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61649986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9682169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2527106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239746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1873829779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195760046"/>
                    </a:ext>
                  </a:extLst>
                </a:gridCol>
                <a:gridCol w="723899">
                  <a:extLst>
                    <a:ext uri="{9D8B030D-6E8A-4147-A177-3AD203B41FA5}">
                      <a16:colId xmlns:a16="http://schemas.microsoft.com/office/drawing/2014/main" val="3891147320"/>
                    </a:ext>
                  </a:extLst>
                </a:gridCol>
              </a:tblGrid>
              <a:tr h="22667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серти-фикат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 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 в декрет-ном иди долгос-рочном отпуске (из гр. 9), чел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789002"/>
                  </a:ext>
                </a:extLst>
              </a:tr>
              <a:tr h="392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-торных условиях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стацио-нарных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19731"/>
                  </a:ext>
                </a:extLst>
              </a:tr>
              <a:tr h="44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79404"/>
                  </a:ext>
                </a:extLst>
              </a:tr>
              <a:tr h="109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9366" marR="39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642643"/>
                  </a:ext>
                </a:extLst>
              </a:tr>
              <a:tr h="109403">
                <a:tc>
                  <a:txBody>
                    <a:bodyPr/>
                    <a:lstStyle/>
                    <a:p>
                      <a:pPr marL="166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психиатры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71062"/>
                  </a:ext>
                </a:extLst>
              </a:tr>
              <a:tr h="226673">
                <a:tc>
                  <a:txBody>
                    <a:bodyPr/>
                    <a:lstStyle/>
                    <a:p>
                      <a:pPr marL="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290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 участковые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24521"/>
                  </a:ext>
                </a:extLst>
              </a:tr>
              <a:tr h="226673">
                <a:tc>
                  <a:txBody>
                    <a:bodyPr/>
                    <a:lstStyle/>
                    <a:p>
                      <a:pPr marL="1441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психиатры детские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4603"/>
                  </a:ext>
                </a:extLst>
              </a:tr>
              <a:tr h="461209">
                <a:tc>
                  <a:txBody>
                    <a:bodyPr/>
                    <a:lstStyle/>
                    <a:p>
                      <a:pPr marL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 психиатры</a:t>
                      </a:r>
                    </a:p>
                    <a:p>
                      <a:pPr marL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детские участковые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02070"/>
                  </a:ext>
                </a:extLst>
              </a:tr>
              <a:tr h="226673">
                <a:tc>
                  <a:txBody>
                    <a:bodyPr/>
                    <a:lstStyle/>
                    <a:p>
                      <a:pPr marL="1441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психиатры подростковые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23068"/>
                  </a:ext>
                </a:extLst>
              </a:tr>
              <a:tr h="461209">
                <a:tc>
                  <a:txBody>
                    <a:bodyPr/>
                    <a:lstStyle/>
                    <a:p>
                      <a:pPr marL="276860" indent="-2768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из них психиатры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тковые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участковые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927886"/>
                  </a:ext>
                </a:extLst>
              </a:tr>
              <a:tr h="226673">
                <a:tc>
                  <a:txBody>
                    <a:bodyPr/>
                    <a:lstStyle/>
                    <a:p>
                      <a:pPr marL="1441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психиатры-наркологи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559733"/>
                  </a:ext>
                </a:extLst>
              </a:tr>
              <a:tr h="461209">
                <a:tc>
                  <a:txBody>
                    <a:bodyPr/>
                    <a:lstStyle/>
                    <a:p>
                      <a:pPr marL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 психиатры-</a:t>
                      </a:r>
                    </a:p>
                    <a:p>
                      <a:pPr marL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наркологи участковые</a:t>
                      </a:r>
                    </a:p>
                  </a:txBody>
                  <a:tcPr marL="39366" marR="39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76481"/>
                  </a:ext>
                </a:extLst>
              </a:tr>
              <a:tr h="109403">
                <a:tc>
                  <a:txBody>
                    <a:bodyPr/>
                    <a:lstStyle/>
                    <a:p>
                      <a:pPr marL="166370" indent="-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психотерапевты</a:t>
                      </a:r>
                    </a:p>
                  </a:txBody>
                  <a:tcPr marL="39366" marR="393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982284"/>
                  </a:ext>
                </a:extLst>
              </a:tr>
              <a:tr h="109403">
                <a:tc>
                  <a:txBody>
                    <a:bodyPr/>
                    <a:lstStyle/>
                    <a:p>
                      <a:pPr marL="965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пульмонологи</a:t>
                      </a:r>
                    </a:p>
                  </a:txBody>
                  <a:tcPr marL="39366" marR="393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264104"/>
                  </a:ext>
                </a:extLst>
              </a:tr>
              <a:tr h="109403">
                <a:tc>
                  <a:txBody>
                    <a:bodyPr/>
                    <a:lstStyle/>
                    <a:p>
                      <a:pPr marL="1441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радиологи</a:t>
                      </a:r>
                    </a:p>
                  </a:txBody>
                  <a:tcPr marL="39366" marR="393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798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E01ABF-BC2A-42C4-BF11-F7CE0BABA6DB}"/>
              </a:ext>
            </a:extLst>
          </p:cNvPr>
          <p:cNvSpPr/>
          <p:nvPr/>
        </p:nvSpPr>
        <p:spPr>
          <a:xfrm>
            <a:off x="2475509" y="5892774"/>
            <a:ext cx="7775982" cy="2907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следующий слайд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30D2AF5-FAE3-4919-8805-405D206CA790}"/>
              </a:ext>
            </a:extLst>
          </p:cNvPr>
          <p:cNvSpPr/>
          <p:nvPr/>
        </p:nvSpPr>
        <p:spPr>
          <a:xfrm>
            <a:off x="847725" y="2509835"/>
            <a:ext cx="2076450" cy="4762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C291814-BEF0-434E-A8D7-E24542ABED11}"/>
              </a:ext>
            </a:extLst>
          </p:cNvPr>
          <p:cNvSpPr/>
          <p:nvPr/>
        </p:nvSpPr>
        <p:spPr>
          <a:xfrm>
            <a:off x="847725" y="2952750"/>
            <a:ext cx="2076450" cy="80010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84BBFC8-AE8E-44FC-8179-232733686FB9}"/>
              </a:ext>
            </a:extLst>
          </p:cNvPr>
          <p:cNvSpPr/>
          <p:nvPr/>
        </p:nvSpPr>
        <p:spPr>
          <a:xfrm>
            <a:off x="808634" y="3748091"/>
            <a:ext cx="2076450" cy="80010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D9B670-5DB1-49AC-8DF1-62641B2A6072}"/>
              </a:ext>
            </a:extLst>
          </p:cNvPr>
          <p:cNvSpPr/>
          <p:nvPr/>
        </p:nvSpPr>
        <p:spPr>
          <a:xfrm>
            <a:off x="3143249" y="2602568"/>
            <a:ext cx="7629526" cy="2907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строка 68 – строка 69 = психиатры без участковых психиатров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768E6F-CA44-43D3-B520-CD712B5F4BF3}"/>
              </a:ext>
            </a:extLst>
          </p:cNvPr>
          <p:cNvSpPr/>
          <p:nvPr/>
        </p:nvSpPr>
        <p:spPr>
          <a:xfrm>
            <a:off x="3143250" y="3223941"/>
            <a:ext cx="7629526" cy="2907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строка 70 – строка 71 = психиатры детские без участковых психиатров детских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DE93E9-9023-4484-8537-9F9DE7E1E62D}"/>
              </a:ext>
            </a:extLst>
          </p:cNvPr>
          <p:cNvSpPr/>
          <p:nvPr/>
        </p:nvSpPr>
        <p:spPr>
          <a:xfrm>
            <a:off x="3143249" y="3845314"/>
            <a:ext cx="7629526" cy="50616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строка 72 – строка 73 = психиатры подростковые без участковых психиатров подростковых</a:t>
            </a:r>
          </a:p>
        </p:txBody>
      </p:sp>
    </p:spTree>
    <p:extLst>
      <p:ext uri="{BB962C8B-B14F-4D97-AF65-F5344CB8AC3E}">
        <p14:creationId xmlns:p14="http://schemas.microsoft.com/office/powerpoint/2010/main" val="689043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913F8C-9D36-416E-8A8E-DB7FE7D2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341D876B-32DF-4581-9FEB-638A6A595458}"/>
              </a:ext>
            </a:extLst>
          </p:cNvPr>
          <p:cNvSpPr/>
          <p:nvPr/>
        </p:nvSpPr>
        <p:spPr>
          <a:xfrm>
            <a:off x="1161058" y="3571875"/>
            <a:ext cx="1344017" cy="2095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ED4B941-1A56-4131-95CB-EA49EA06E4F5}"/>
              </a:ext>
            </a:extLst>
          </p:cNvPr>
          <p:cNvSpPr/>
          <p:nvPr/>
        </p:nvSpPr>
        <p:spPr>
          <a:xfrm>
            <a:off x="1161058" y="4238625"/>
            <a:ext cx="1344017" cy="2095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BD56A5A-56F7-4856-9A7F-70AAF5134420}"/>
              </a:ext>
            </a:extLst>
          </p:cNvPr>
          <p:cNvSpPr/>
          <p:nvPr/>
        </p:nvSpPr>
        <p:spPr>
          <a:xfrm>
            <a:off x="1161058" y="4772025"/>
            <a:ext cx="1344017" cy="2095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15066D7-11C8-4D5F-9F34-F9ED36A2DB09}"/>
              </a:ext>
            </a:extLst>
          </p:cNvPr>
          <p:cNvSpPr/>
          <p:nvPr/>
        </p:nvSpPr>
        <p:spPr>
          <a:xfrm>
            <a:off x="1161058" y="3114675"/>
            <a:ext cx="1344017" cy="2095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9A7C2D-2735-4F1D-9B9D-F2781FB20F04}"/>
              </a:ext>
            </a:extLst>
          </p:cNvPr>
          <p:cNvSpPr/>
          <p:nvPr/>
        </p:nvSpPr>
        <p:spPr>
          <a:xfrm>
            <a:off x="618133" y="2595292"/>
            <a:ext cx="2429866" cy="2907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розовые строки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BC6580-B992-491E-A08C-072D68586757}"/>
              </a:ext>
            </a:extLst>
          </p:cNvPr>
          <p:cNvSpPr/>
          <p:nvPr/>
        </p:nvSpPr>
        <p:spPr>
          <a:xfrm>
            <a:off x="1389657" y="5293382"/>
            <a:ext cx="4925417" cy="2907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Ошибка: занятых больше, чем штатных единиц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235E351-00D0-4BD8-926F-07EBABEC3248}"/>
              </a:ext>
            </a:extLst>
          </p:cNvPr>
          <p:cNvCxnSpPr>
            <a:cxnSpLocks/>
          </p:cNvCxnSpPr>
          <p:nvPr/>
        </p:nvCxnSpPr>
        <p:spPr>
          <a:xfrm flipH="1" flipV="1">
            <a:off x="2790825" y="4981575"/>
            <a:ext cx="495300" cy="3544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EE76D36-ABE0-4378-A2BC-5A4F83D068A0}"/>
              </a:ext>
            </a:extLst>
          </p:cNvPr>
          <p:cNvCxnSpPr>
            <a:cxnSpLocks/>
          </p:cNvCxnSpPr>
          <p:nvPr/>
        </p:nvCxnSpPr>
        <p:spPr>
          <a:xfrm flipH="1" flipV="1">
            <a:off x="3170833" y="4970792"/>
            <a:ext cx="115292" cy="3651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36B3C4-B6C5-423B-8E0F-1B1D14DDBEE9}"/>
              </a:ext>
            </a:extLst>
          </p:cNvPr>
          <p:cNvSpPr/>
          <p:nvPr/>
        </p:nvSpPr>
        <p:spPr>
          <a:xfrm>
            <a:off x="6456957" y="4343400"/>
            <a:ext cx="4925417" cy="2907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Серые клетки (закрещенные) должны быть пустыми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114ED7A-0155-4618-BD0B-4EE687578CDC}"/>
              </a:ext>
            </a:extLst>
          </p:cNvPr>
          <p:cNvCxnSpPr>
            <a:cxnSpLocks/>
          </p:cNvCxnSpPr>
          <p:nvPr/>
        </p:nvCxnSpPr>
        <p:spPr>
          <a:xfrm flipH="1" flipV="1">
            <a:off x="6562725" y="4038600"/>
            <a:ext cx="1033462" cy="26993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77DA1F1-C67D-416C-AF75-3C41AD6FA3F0}"/>
              </a:ext>
            </a:extLst>
          </p:cNvPr>
          <p:cNvCxnSpPr>
            <a:cxnSpLocks/>
          </p:cNvCxnSpPr>
          <p:nvPr/>
        </p:nvCxnSpPr>
        <p:spPr>
          <a:xfrm flipV="1">
            <a:off x="8258175" y="4131333"/>
            <a:ext cx="1123950" cy="17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E27558BF-7AFE-45D7-B2E8-27D02C964459}"/>
              </a:ext>
            </a:extLst>
          </p:cNvPr>
          <p:cNvSpPr/>
          <p:nvPr/>
        </p:nvSpPr>
        <p:spPr>
          <a:xfrm>
            <a:off x="11039475" y="5481366"/>
            <a:ext cx="828675" cy="290783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FCF68C5-31E1-4795-A96B-7F1E864EA746}"/>
              </a:ext>
            </a:extLst>
          </p:cNvPr>
          <p:cNvSpPr/>
          <p:nvPr/>
        </p:nvSpPr>
        <p:spPr>
          <a:xfrm>
            <a:off x="6919416" y="5878900"/>
            <a:ext cx="4925417" cy="2907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 на коэффициент совместительства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575FF28-34CA-4ECF-9544-0687A2DF0DCF}"/>
              </a:ext>
            </a:extLst>
          </p:cNvPr>
          <p:cNvCxnSpPr>
            <a:cxnSpLocks/>
          </p:cNvCxnSpPr>
          <p:nvPr/>
        </p:nvCxnSpPr>
        <p:spPr>
          <a:xfrm flipV="1">
            <a:off x="9258300" y="5626757"/>
            <a:ext cx="2019300" cy="17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B664AB09-2624-4203-B58B-FA6DD871E7CF}"/>
              </a:ext>
            </a:extLst>
          </p:cNvPr>
          <p:cNvSpPr/>
          <p:nvPr/>
        </p:nvSpPr>
        <p:spPr>
          <a:xfrm>
            <a:off x="2498824" y="4772024"/>
            <a:ext cx="863501" cy="220333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7181B33-49B3-4341-A3AF-CB098EFFAC4E}"/>
              </a:ext>
            </a:extLst>
          </p:cNvPr>
          <p:cNvSpPr/>
          <p:nvPr/>
        </p:nvSpPr>
        <p:spPr>
          <a:xfrm>
            <a:off x="3310582" y="4772024"/>
            <a:ext cx="863501" cy="220333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96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09865-DC31-4ED5-A4C1-2C81664C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3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4A9A11A-BD07-4FF3-8F81-99637286159E}"/>
              </a:ext>
            </a:extLst>
          </p:cNvPr>
          <p:cNvSpPr/>
          <p:nvPr/>
        </p:nvSpPr>
        <p:spPr>
          <a:xfrm>
            <a:off x="1314450" y="5562599"/>
            <a:ext cx="10448925" cy="2808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057A44A-2C27-4A64-8E81-23F175448647}"/>
              </a:ext>
            </a:extLst>
          </p:cNvPr>
          <p:cNvSpPr/>
          <p:nvPr/>
        </p:nvSpPr>
        <p:spPr>
          <a:xfrm>
            <a:off x="4857752" y="5562598"/>
            <a:ext cx="761998" cy="2808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2CA9973-50DE-4E5C-A411-8C85C3A4BBD8}"/>
              </a:ext>
            </a:extLst>
          </p:cNvPr>
          <p:cNvSpPr/>
          <p:nvPr/>
        </p:nvSpPr>
        <p:spPr>
          <a:xfrm>
            <a:off x="6800850" y="5562597"/>
            <a:ext cx="1209674" cy="2808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98C33B-6860-47C9-ADE2-D2386AEAA452}"/>
              </a:ext>
            </a:extLst>
          </p:cNvPr>
          <p:cNvSpPr/>
          <p:nvPr/>
        </p:nvSpPr>
        <p:spPr>
          <a:xfrm>
            <a:off x="8010524" y="5562597"/>
            <a:ext cx="842962" cy="2808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861122-F27C-400D-9239-0C099EFF525E}"/>
              </a:ext>
            </a:extLst>
          </p:cNvPr>
          <p:cNvSpPr/>
          <p:nvPr/>
        </p:nvSpPr>
        <p:spPr>
          <a:xfrm>
            <a:off x="2414585" y="4508765"/>
            <a:ext cx="2443166" cy="79402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9139 чел. СМП 3030 с иным образованием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90299B-8E7E-47EA-9E28-F5D502C62482}"/>
              </a:ext>
            </a:extLst>
          </p:cNvPr>
          <p:cNvSpPr/>
          <p:nvPr/>
        </p:nvSpPr>
        <p:spPr>
          <a:xfrm>
            <a:off x="8010524" y="4504108"/>
            <a:ext cx="2886075" cy="79402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3030 чел. имеют сертификаты или аккредитацию 3020, то есть 10 чел. не имеют ни того, ни другого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78B3D5-7A8F-47C8-B885-98EB41DA1E68}"/>
              </a:ext>
            </a:extLst>
          </p:cNvPr>
          <p:cNvSpPr/>
          <p:nvPr/>
        </p:nvSpPr>
        <p:spPr>
          <a:xfrm>
            <a:off x="4991100" y="4504108"/>
            <a:ext cx="2886075" cy="79402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3030 чел. имеют категорию 1872 чел., то есть 1158 чел. не имеют категории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A834AFA-D061-4BA2-BC58-A76E88A1901E}"/>
              </a:ext>
            </a:extLst>
          </p:cNvPr>
          <p:cNvCxnSpPr>
            <a:cxnSpLocks/>
          </p:cNvCxnSpPr>
          <p:nvPr/>
        </p:nvCxnSpPr>
        <p:spPr>
          <a:xfrm>
            <a:off x="9294018" y="5297674"/>
            <a:ext cx="92870" cy="26026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829D7F0-1363-4AEC-9576-09583C3B83B1}"/>
              </a:ext>
            </a:extLst>
          </p:cNvPr>
          <p:cNvCxnSpPr>
            <a:cxnSpLocks/>
          </p:cNvCxnSpPr>
          <p:nvPr/>
        </p:nvCxnSpPr>
        <p:spPr>
          <a:xfrm>
            <a:off x="3912393" y="5703039"/>
            <a:ext cx="82153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46FBD73-2F13-41F3-AE3C-E170E0065158}"/>
              </a:ext>
            </a:extLst>
          </p:cNvPr>
          <p:cNvCxnSpPr>
            <a:cxnSpLocks/>
          </p:cNvCxnSpPr>
          <p:nvPr/>
        </p:nvCxnSpPr>
        <p:spPr>
          <a:xfrm>
            <a:off x="3393280" y="5297674"/>
            <a:ext cx="531020" cy="4268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76DF3C8-D822-4756-A4DF-ADB51A43AC81}"/>
              </a:ext>
            </a:extLst>
          </p:cNvPr>
          <p:cNvCxnSpPr>
            <a:cxnSpLocks/>
          </p:cNvCxnSpPr>
          <p:nvPr/>
        </p:nvCxnSpPr>
        <p:spPr>
          <a:xfrm flipH="1">
            <a:off x="8452840" y="5297674"/>
            <a:ext cx="841178" cy="26026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CB53FB3-D283-49C2-9FA4-E8D6315B0E3F}"/>
              </a:ext>
            </a:extLst>
          </p:cNvPr>
          <p:cNvSpPr/>
          <p:nvPr/>
        </p:nvSpPr>
        <p:spPr>
          <a:xfrm>
            <a:off x="8143877" y="5889560"/>
            <a:ext cx="3276600" cy="46194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 отрицательных значений в оранжевых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графоклетках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1F45F2C9-5071-4AC0-81B9-D4EC024E7572}"/>
              </a:ext>
            </a:extLst>
          </p:cNvPr>
          <p:cNvCxnSpPr>
            <a:cxnSpLocks/>
          </p:cNvCxnSpPr>
          <p:nvPr/>
        </p:nvCxnSpPr>
        <p:spPr>
          <a:xfrm>
            <a:off x="7248523" y="5306336"/>
            <a:ext cx="92870" cy="26026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7EB11DF-A39D-4B44-87F1-EB3E63277DA7}"/>
              </a:ext>
            </a:extLst>
          </p:cNvPr>
          <p:cNvSpPr/>
          <p:nvPr/>
        </p:nvSpPr>
        <p:spPr>
          <a:xfrm>
            <a:off x="9167813" y="2891803"/>
            <a:ext cx="2486023" cy="46194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Высчитываются должности по подразделениям особого типа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E91A8B0-CBC8-4410-8F91-EEC0CBAE658A}"/>
              </a:ext>
            </a:extLst>
          </p:cNvPr>
          <p:cNvSpPr/>
          <p:nvPr/>
        </p:nvSpPr>
        <p:spPr>
          <a:xfrm>
            <a:off x="9191626" y="3489592"/>
            <a:ext cx="2486023" cy="2808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7A26E79-8415-4C54-883E-3DD7528A552E}"/>
              </a:ext>
            </a:extLst>
          </p:cNvPr>
          <p:cNvSpPr/>
          <p:nvPr/>
        </p:nvSpPr>
        <p:spPr>
          <a:xfrm>
            <a:off x="9648827" y="2072467"/>
            <a:ext cx="761998" cy="2808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67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дзаголовок 2">
            <a:extLst>
              <a:ext uri="{FF2B5EF4-FFF2-40B4-BE49-F238E27FC236}">
                <a16:creationId xmlns:a16="http://schemas.microsoft.com/office/drawing/2014/main" id="{BCBE2C25-9BB8-4C4A-BC7B-CCF95E631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887" y="2335684"/>
            <a:ext cx="7134225" cy="160019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Основные моменты по заполнению  таблицы 1100 по штатам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9336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A739A4-05BF-4896-BEC4-68F54A796049}"/>
              </a:ext>
            </a:extLst>
          </p:cNvPr>
          <p:cNvSpPr/>
          <p:nvPr/>
        </p:nvSpPr>
        <p:spPr>
          <a:xfrm>
            <a:off x="866774" y="5392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31944C8-6D12-4724-8A28-9AA2C6B1D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14693"/>
              </p:ext>
            </p:extLst>
          </p:nvPr>
        </p:nvGraphicFramePr>
        <p:xfrm>
          <a:off x="436771" y="1328656"/>
          <a:ext cx="11318458" cy="5091194"/>
        </p:xfrm>
        <a:graphic>
          <a:graphicData uri="http://schemas.openxmlformats.org/drawingml/2006/table">
            <a:tbl>
              <a:tblPr firstRow="1" firstCol="1" bandRow="1"/>
              <a:tblGrid>
                <a:gridCol w="2000294">
                  <a:extLst>
                    <a:ext uri="{9D8B030D-6E8A-4147-A177-3AD203B41FA5}">
                      <a16:colId xmlns:a16="http://schemas.microsoft.com/office/drawing/2014/main" val="2035678191"/>
                    </a:ext>
                  </a:extLst>
                </a:gridCol>
                <a:gridCol w="425293">
                  <a:extLst>
                    <a:ext uri="{9D8B030D-6E8A-4147-A177-3AD203B41FA5}">
                      <a16:colId xmlns:a16="http://schemas.microsoft.com/office/drawing/2014/main" val="134945263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882933449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149460706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512922350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925480757"/>
                    </a:ext>
                  </a:extLst>
                </a:gridCol>
                <a:gridCol w="725833">
                  <a:extLst>
                    <a:ext uri="{9D8B030D-6E8A-4147-A177-3AD203B41FA5}">
                      <a16:colId xmlns:a16="http://schemas.microsoft.com/office/drawing/2014/main" val="37882342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577969229"/>
                    </a:ext>
                  </a:extLst>
                </a:gridCol>
                <a:gridCol w="580525">
                  <a:extLst>
                    <a:ext uri="{9D8B030D-6E8A-4147-A177-3AD203B41FA5}">
                      <a16:colId xmlns:a16="http://schemas.microsoft.com/office/drawing/2014/main" val="1668071808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2261213453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1341489318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42591624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8805001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1674533268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718907032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4136642321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123878388"/>
                    </a:ext>
                  </a:extLst>
                </a:gridCol>
              </a:tblGrid>
              <a:tr h="80733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               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  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чел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серти-фикат специа-листа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декрет-ном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долгос-рочном отпуске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34046"/>
                  </a:ext>
                </a:extLst>
              </a:tr>
              <a:tr h="1379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  в стационар-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выс-шую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пер-вую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вто-рую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13834"/>
                  </a:ext>
                </a:extLst>
              </a:tr>
              <a:tr h="596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79448"/>
                  </a:ext>
                </a:extLst>
              </a:tr>
              <a:tr h="191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79331"/>
                  </a:ext>
                </a:extLst>
              </a:tr>
              <a:tr h="22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518871"/>
                  </a:ext>
                </a:extLst>
              </a:tr>
              <a:tr h="93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стр. 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03881"/>
                  </a:ext>
                </a:extLst>
              </a:tr>
              <a:tr h="954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их заместители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669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467056-CF39-4924-888A-2E4A844A180C}"/>
              </a:ext>
            </a:extLst>
          </p:cNvPr>
          <p:cNvSpPr/>
          <p:nvPr/>
        </p:nvSpPr>
        <p:spPr>
          <a:xfrm>
            <a:off x="5048250" y="3505199"/>
            <a:ext cx="6115050" cy="262890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все медицинские организации в соответствии со штатным расписанием, утвержденным руководителем медицинской организации в установленном порядке и действующим на 31.12.2023.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 предоставляется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372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A739A4-05BF-4896-BEC4-68F54A796049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7140046-88CE-4A69-8C73-6B30B4B49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34061"/>
              </p:ext>
            </p:extLst>
          </p:nvPr>
        </p:nvGraphicFramePr>
        <p:xfrm>
          <a:off x="436771" y="1328656"/>
          <a:ext cx="11318458" cy="5091194"/>
        </p:xfrm>
        <a:graphic>
          <a:graphicData uri="http://schemas.openxmlformats.org/drawingml/2006/table">
            <a:tbl>
              <a:tblPr firstRow="1" firstCol="1" bandRow="1"/>
              <a:tblGrid>
                <a:gridCol w="2000294">
                  <a:extLst>
                    <a:ext uri="{9D8B030D-6E8A-4147-A177-3AD203B41FA5}">
                      <a16:colId xmlns:a16="http://schemas.microsoft.com/office/drawing/2014/main" val="2035678191"/>
                    </a:ext>
                  </a:extLst>
                </a:gridCol>
                <a:gridCol w="425293">
                  <a:extLst>
                    <a:ext uri="{9D8B030D-6E8A-4147-A177-3AD203B41FA5}">
                      <a16:colId xmlns:a16="http://schemas.microsoft.com/office/drawing/2014/main" val="134945263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882933449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149460706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512922350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925480757"/>
                    </a:ext>
                  </a:extLst>
                </a:gridCol>
                <a:gridCol w="725833">
                  <a:extLst>
                    <a:ext uri="{9D8B030D-6E8A-4147-A177-3AD203B41FA5}">
                      <a16:colId xmlns:a16="http://schemas.microsoft.com/office/drawing/2014/main" val="37882342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577969229"/>
                    </a:ext>
                  </a:extLst>
                </a:gridCol>
                <a:gridCol w="580525">
                  <a:extLst>
                    <a:ext uri="{9D8B030D-6E8A-4147-A177-3AD203B41FA5}">
                      <a16:colId xmlns:a16="http://schemas.microsoft.com/office/drawing/2014/main" val="1668071808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2261213453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1341489318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42591624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8805001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1674533268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718907032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4136642321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123878388"/>
                    </a:ext>
                  </a:extLst>
                </a:gridCol>
              </a:tblGrid>
              <a:tr h="80733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               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  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чел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серти-фикат специа-листа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декрет-ном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долгос-рочном отпуске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34046"/>
                  </a:ext>
                </a:extLst>
              </a:tr>
              <a:tr h="1379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  в стационар-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выс-шую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пер-вую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вто-рую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13834"/>
                  </a:ext>
                </a:extLst>
              </a:tr>
              <a:tr h="596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79448"/>
                  </a:ext>
                </a:extLst>
              </a:tr>
              <a:tr h="191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79331"/>
                  </a:ext>
                </a:extLst>
              </a:tr>
              <a:tr h="22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518871"/>
                  </a:ext>
                </a:extLst>
              </a:tr>
              <a:tr h="93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стр. 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03881"/>
                  </a:ext>
                </a:extLst>
              </a:tr>
              <a:tr h="954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их заместители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669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E4E5E4-31EF-4AE5-B712-AE546DE6C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9" y="3493590"/>
            <a:ext cx="6305550" cy="292626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83915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FDD434-17F1-488F-9C68-C85C3FA17AFF}"/>
              </a:ext>
            </a:extLst>
          </p:cNvPr>
          <p:cNvSpPr/>
          <p:nvPr/>
        </p:nvSpPr>
        <p:spPr>
          <a:xfrm>
            <a:off x="866774" y="5392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BE4CF0-7AD2-411F-980F-E0DD57E8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79449"/>
              </p:ext>
            </p:extLst>
          </p:nvPr>
        </p:nvGraphicFramePr>
        <p:xfrm>
          <a:off x="436771" y="1328656"/>
          <a:ext cx="11318458" cy="5091194"/>
        </p:xfrm>
        <a:graphic>
          <a:graphicData uri="http://schemas.openxmlformats.org/drawingml/2006/table">
            <a:tbl>
              <a:tblPr firstRow="1" firstCol="1" bandRow="1"/>
              <a:tblGrid>
                <a:gridCol w="2000294">
                  <a:extLst>
                    <a:ext uri="{9D8B030D-6E8A-4147-A177-3AD203B41FA5}">
                      <a16:colId xmlns:a16="http://schemas.microsoft.com/office/drawing/2014/main" val="2035678191"/>
                    </a:ext>
                  </a:extLst>
                </a:gridCol>
                <a:gridCol w="425293">
                  <a:extLst>
                    <a:ext uri="{9D8B030D-6E8A-4147-A177-3AD203B41FA5}">
                      <a16:colId xmlns:a16="http://schemas.microsoft.com/office/drawing/2014/main" val="134945263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882933449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149460706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512922350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925480757"/>
                    </a:ext>
                  </a:extLst>
                </a:gridCol>
                <a:gridCol w="725833">
                  <a:extLst>
                    <a:ext uri="{9D8B030D-6E8A-4147-A177-3AD203B41FA5}">
                      <a16:colId xmlns:a16="http://schemas.microsoft.com/office/drawing/2014/main" val="37882342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577969229"/>
                    </a:ext>
                  </a:extLst>
                </a:gridCol>
                <a:gridCol w="580525">
                  <a:extLst>
                    <a:ext uri="{9D8B030D-6E8A-4147-A177-3AD203B41FA5}">
                      <a16:colId xmlns:a16="http://schemas.microsoft.com/office/drawing/2014/main" val="1668071808"/>
                    </a:ext>
                  </a:extLst>
                </a:gridCol>
                <a:gridCol w="795639">
                  <a:extLst>
                    <a:ext uri="{9D8B030D-6E8A-4147-A177-3AD203B41FA5}">
                      <a16:colId xmlns:a16="http://schemas.microsoft.com/office/drawing/2014/main" val="2261213453"/>
                    </a:ext>
                  </a:extLst>
                </a:gridCol>
                <a:gridCol w="820475">
                  <a:extLst>
                    <a:ext uri="{9D8B030D-6E8A-4147-A177-3AD203B41FA5}">
                      <a16:colId xmlns:a16="http://schemas.microsoft.com/office/drawing/2014/main" val="1341489318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42591624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8805001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1674533268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718907032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4136642321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123878388"/>
                    </a:ext>
                  </a:extLst>
                </a:gridCol>
              </a:tblGrid>
              <a:tr h="80733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               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  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чел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серти-фикат специа-листа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декрет-ном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долгос-рочном отпуске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34046"/>
                  </a:ext>
                </a:extLst>
              </a:tr>
              <a:tr h="1379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  в стационар-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выс-шую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пер-вую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вто-рую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13834"/>
                  </a:ext>
                </a:extLst>
              </a:tr>
              <a:tr h="596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79448"/>
                  </a:ext>
                </a:extLst>
              </a:tr>
              <a:tr h="191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79331"/>
                  </a:ext>
                </a:extLst>
              </a:tr>
              <a:tr h="22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518871"/>
                  </a:ext>
                </a:extLst>
              </a:tr>
              <a:tr h="93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стр. 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03881"/>
                  </a:ext>
                </a:extLst>
              </a:tr>
              <a:tr h="954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их заместители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6692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91F49841-A5F0-4B7C-A69F-BA1E27C30848}"/>
              </a:ext>
            </a:extLst>
          </p:cNvPr>
          <p:cNvSpPr/>
          <p:nvPr/>
        </p:nvSpPr>
        <p:spPr>
          <a:xfrm>
            <a:off x="2713489" y="3962846"/>
            <a:ext cx="620261" cy="41806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D7DF564-3862-46EC-B3A9-F7CC096D7561}"/>
              </a:ext>
            </a:extLst>
          </p:cNvPr>
          <p:cNvSpPr/>
          <p:nvPr/>
        </p:nvSpPr>
        <p:spPr>
          <a:xfrm>
            <a:off x="3333750" y="3962846"/>
            <a:ext cx="620261" cy="41806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372194D-50C0-4475-BE2A-92CED923A15B}"/>
              </a:ext>
            </a:extLst>
          </p:cNvPr>
          <p:cNvSpPr/>
          <p:nvPr/>
        </p:nvSpPr>
        <p:spPr>
          <a:xfrm>
            <a:off x="6015037" y="3962846"/>
            <a:ext cx="753611" cy="41806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E7A70-E224-40A6-8CCD-4C79D65F0102}"/>
              </a:ext>
            </a:extLst>
          </p:cNvPr>
          <p:cNvSpPr txBox="1"/>
          <p:nvPr/>
        </p:nvSpPr>
        <p:spPr>
          <a:xfrm>
            <a:off x="6562725" y="2738196"/>
            <a:ext cx="5095875" cy="968278"/>
          </a:xfrm>
          <a:prstGeom prst="rect">
            <a:avLst/>
          </a:prstGeom>
          <a:solidFill>
            <a:srgbClr val="CCFFFF"/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таблицу включаются сведения о должностях вне зависимости от источника финансирования (ОМС, бюджет, платные)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D3CBB7-751D-444F-A02A-C1A082541EA6}"/>
              </a:ext>
            </a:extLst>
          </p:cNvPr>
          <p:cNvSpPr/>
          <p:nvPr/>
        </p:nvSpPr>
        <p:spPr>
          <a:xfrm>
            <a:off x="3071812" y="4753377"/>
            <a:ext cx="6048375" cy="120967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организации особого типа (станции переливания крови, центры медицины катастроф,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патанатомбюро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бюро судмедэкспертизы, РМИАЦ и т.п.) показывают штаты по графам 3, 4, 9 и далее с 12 по 17.</a:t>
            </a:r>
          </a:p>
        </p:txBody>
      </p:sp>
    </p:spTree>
    <p:extLst>
      <p:ext uri="{BB962C8B-B14F-4D97-AF65-F5344CB8AC3E}">
        <p14:creationId xmlns:p14="http://schemas.microsoft.com/office/powerpoint/2010/main" val="209499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FDD434-17F1-488F-9C68-C85C3FA17AFF}"/>
              </a:ext>
            </a:extLst>
          </p:cNvPr>
          <p:cNvSpPr/>
          <p:nvPr/>
        </p:nvSpPr>
        <p:spPr>
          <a:xfrm>
            <a:off x="866774" y="5392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BE4CF0-7AD2-411F-980F-E0DD57E8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77249"/>
              </p:ext>
            </p:extLst>
          </p:nvPr>
        </p:nvGraphicFramePr>
        <p:xfrm>
          <a:off x="436771" y="1100056"/>
          <a:ext cx="11318458" cy="4731500"/>
        </p:xfrm>
        <a:graphic>
          <a:graphicData uri="http://schemas.openxmlformats.org/drawingml/2006/table">
            <a:tbl>
              <a:tblPr firstRow="1" firstCol="1" bandRow="1"/>
              <a:tblGrid>
                <a:gridCol w="2000294">
                  <a:extLst>
                    <a:ext uri="{9D8B030D-6E8A-4147-A177-3AD203B41FA5}">
                      <a16:colId xmlns:a16="http://schemas.microsoft.com/office/drawing/2014/main" val="2035678191"/>
                    </a:ext>
                  </a:extLst>
                </a:gridCol>
                <a:gridCol w="425293">
                  <a:extLst>
                    <a:ext uri="{9D8B030D-6E8A-4147-A177-3AD203B41FA5}">
                      <a16:colId xmlns:a16="http://schemas.microsoft.com/office/drawing/2014/main" val="134945263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882933449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149460706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512922350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925480757"/>
                    </a:ext>
                  </a:extLst>
                </a:gridCol>
                <a:gridCol w="725833">
                  <a:extLst>
                    <a:ext uri="{9D8B030D-6E8A-4147-A177-3AD203B41FA5}">
                      <a16:colId xmlns:a16="http://schemas.microsoft.com/office/drawing/2014/main" val="37882342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577969229"/>
                    </a:ext>
                  </a:extLst>
                </a:gridCol>
                <a:gridCol w="580525">
                  <a:extLst>
                    <a:ext uri="{9D8B030D-6E8A-4147-A177-3AD203B41FA5}">
                      <a16:colId xmlns:a16="http://schemas.microsoft.com/office/drawing/2014/main" val="1668071808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2261213453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1341489318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42591624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8805001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1674533268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718907032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4136642321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123878388"/>
                    </a:ext>
                  </a:extLst>
                </a:gridCol>
              </a:tblGrid>
              <a:tr h="30964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               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  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чел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серти-фикат специа-листа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декрет-ном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долгос-рочном отпуске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34046"/>
                  </a:ext>
                </a:extLst>
              </a:tr>
              <a:tr h="983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подразделе-ниях, оказывающих медицинскую помощь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амбулатор-ных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амбулатор-ных условиях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  в стационар-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выс-шую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пер-вую</a:t>
                      </a:r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вто-рую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015039"/>
                  </a:ext>
                </a:extLst>
              </a:tr>
              <a:tr h="291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7279448"/>
                  </a:ext>
                </a:extLst>
              </a:tr>
              <a:tr h="171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79331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518871"/>
                  </a:ext>
                </a:extLst>
              </a:tr>
              <a:tr h="1060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стр. 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03881"/>
                  </a:ext>
                </a:extLst>
              </a:tr>
              <a:tr h="1078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их заместители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669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C6EBD3-02EE-4DDF-95A9-E3BEFD9157ED}"/>
              </a:ext>
            </a:extLst>
          </p:cNvPr>
          <p:cNvSpPr/>
          <p:nvPr/>
        </p:nvSpPr>
        <p:spPr>
          <a:xfrm>
            <a:off x="3181350" y="4267200"/>
            <a:ext cx="8439150" cy="188595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Разницу между графами 3, 5, 7 и графами 4, 6, 8, а также графами 9, 10, 11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составляют: должности организаций (подразделений) особого типа: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tx1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станции (отделения) скорой медицинской помощи, отделения переливания крови, отделение санитарной авиации, дома ребенка, медицинские информационно-аналитические центры, центры общественного здоровья и медицинской профилактики, </a:t>
            </a:r>
            <a:r>
              <a:rPr lang="ru-RU" sz="1400" b="1" i="1" dirty="0" err="1">
                <a:solidFill>
                  <a:schemeClr val="tx1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паталогоанатомические</a:t>
            </a:r>
            <a:r>
              <a:rPr lang="ru-RU" sz="1400" b="1" i="1" dirty="0">
                <a:solidFill>
                  <a:schemeClr val="tx1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 бюро, санаторно-курортные организации, молочные кухни и т.д. </a:t>
            </a:r>
            <a:r>
              <a:rPr lang="ru-RU" sz="1400" b="1" dirty="0">
                <a:solidFill>
                  <a:schemeClr val="tx1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При этом если организация (подразделение) особого типа имеет поликлинику (стационар), то штатные должности поликлиники (стационара) выделяются и показываются по соответствующим графам.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598235C-A1EA-4182-A4A4-6E4B2084623D}"/>
              </a:ext>
            </a:extLst>
          </p:cNvPr>
          <p:cNvSpPr/>
          <p:nvPr/>
        </p:nvSpPr>
        <p:spPr>
          <a:xfrm>
            <a:off x="4860808" y="3352800"/>
            <a:ext cx="753611" cy="27503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EF86119-4511-467D-915B-B87DF630EC99}"/>
              </a:ext>
            </a:extLst>
          </p:cNvPr>
          <p:cNvSpPr/>
          <p:nvPr/>
        </p:nvSpPr>
        <p:spPr>
          <a:xfrm>
            <a:off x="3717808" y="3342681"/>
            <a:ext cx="753611" cy="2851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06F853-AFFF-446C-AB78-C7C60268F7BF}"/>
              </a:ext>
            </a:extLst>
          </p:cNvPr>
          <p:cNvSpPr/>
          <p:nvPr/>
        </p:nvSpPr>
        <p:spPr>
          <a:xfrm>
            <a:off x="2698633" y="3352800"/>
            <a:ext cx="753611" cy="2851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3249BD5-2787-4C7C-9EEA-32FF1CF2E274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128394" y="3668386"/>
            <a:ext cx="751597" cy="3554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5BFAE068-1D55-47FE-AE22-E3CD5DB6E633}"/>
              </a:ext>
            </a:extLst>
          </p:cNvPr>
          <p:cNvSpPr/>
          <p:nvPr/>
        </p:nvSpPr>
        <p:spPr>
          <a:xfrm>
            <a:off x="3769627" y="3982044"/>
            <a:ext cx="753611" cy="2851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55FFE9E-1173-4F3E-AB8C-3594FCC563D6}"/>
              </a:ext>
            </a:extLst>
          </p:cNvPr>
          <p:cNvCxnSpPr>
            <a:cxnSpLocks/>
          </p:cNvCxnSpPr>
          <p:nvPr/>
        </p:nvCxnSpPr>
        <p:spPr>
          <a:xfrm>
            <a:off x="4135900" y="3638328"/>
            <a:ext cx="10532" cy="3437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28894C-AF63-4296-A752-21498D24A004}"/>
              </a:ext>
            </a:extLst>
          </p:cNvPr>
          <p:cNvCxnSpPr>
            <a:cxnSpLocks/>
            <a:stCxn id="9" idx="7"/>
            <a:endCxn id="5" idx="4"/>
          </p:cNvCxnSpPr>
          <p:nvPr/>
        </p:nvCxnSpPr>
        <p:spPr>
          <a:xfrm flipV="1">
            <a:off x="4412874" y="3627837"/>
            <a:ext cx="824740" cy="3959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5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B571E0-F40F-40CB-84CA-6119C8A89EFD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A698708-B760-465B-A9E8-D6C1158B9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69138"/>
              </p:ext>
            </p:extLst>
          </p:nvPr>
        </p:nvGraphicFramePr>
        <p:xfrm>
          <a:off x="380735" y="833356"/>
          <a:ext cx="11318458" cy="4172746"/>
        </p:xfrm>
        <a:graphic>
          <a:graphicData uri="http://schemas.openxmlformats.org/drawingml/2006/table">
            <a:tbl>
              <a:tblPr firstRow="1" firstCol="1" bandRow="1"/>
              <a:tblGrid>
                <a:gridCol w="2000294">
                  <a:extLst>
                    <a:ext uri="{9D8B030D-6E8A-4147-A177-3AD203B41FA5}">
                      <a16:colId xmlns:a16="http://schemas.microsoft.com/office/drawing/2014/main" val="2035678191"/>
                    </a:ext>
                  </a:extLst>
                </a:gridCol>
                <a:gridCol w="425293">
                  <a:extLst>
                    <a:ext uri="{9D8B030D-6E8A-4147-A177-3AD203B41FA5}">
                      <a16:colId xmlns:a16="http://schemas.microsoft.com/office/drawing/2014/main" val="134945263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882933449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149460706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512922350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925480757"/>
                    </a:ext>
                  </a:extLst>
                </a:gridCol>
                <a:gridCol w="725833">
                  <a:extLst>
                    <a:ext uri="{9D8B030D-6E8A-4147-A177-3AD203B41FA5}">
                      <a16:colId xmlns:a16="http://schemas.microsoft.com/office/drawing/2014/main" val="37882342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577969229"/>
                    </a:ext>
                  </a:extLst>
                </a:gridCol>
                <a:gridCol w="580525">
                  <a:extLst>
                    <a:ext uri="{9D8B030D-6E8A-4147-A177-3AD203B41FA5}">
                      <a16:colId xmlns:a16="http://schemas.microsoft.com/office/drawing/2014/main" val="1668071808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2261213453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1341489318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42591624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8805001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1674533268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718907032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4136642321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123878388"/>
                    </a:ext>
                  </a:extLst>
                </a:gridCol>
              </a:tblGrid>
              <a:tr h="66169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               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  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чел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серти-фикат специа-листа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декрет-ном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долгос-рочном отпуске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34046"/>
                  </a:ext>
                </a:extLst>
              </a:tr>
              <a:tr h="880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  в стационар-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выс-шую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пер-вую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вто-рую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138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79448"/>
                  </a:ext>
                </a:extLst>
              </a:tr>
              <a:tr h="15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79331"/>
                  </a:ext>
                </a:extLst>
              </a:tr>
              <a:tr h="156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518871"/>
                  </a:ext>
                </a:extLst>
              </a:tr>
              <a:tr h="661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стр. 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03881"/>
                  </a:ext>
                </a:extLst>
              </a:tr>
              <a:tr h="67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их заместители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669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61F39B0-FD74-410C-9765-761BD9FD3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32448"/>
              </p:ext>
            </p:extLst>
          </p:nvPr>
        </p:nvGraphicFramePr>
        <p:xfrm>
          <a:off x="380733" y="5711550"/>
          <a:ext cx="11318459" cy="877068"/>
        </p:xfrm>
        <a:graphic>
          <a:graphicData uri="http://schemas.openxmlformats.org/drawingml/2006/table">
            <a:tbl>
              <a:tblPr firstRow="1" firstCol="1" bandRow="1"/>
              <a:tblGrid>
                <a:gridCol w="2073936">
                  <a:extLst>
                    <a:ext uri="{9D8B030D-6E8A-4147-A177-3AD203B41FA5}">
                      <a16:colId xmlns:a16="http://schemas.microsoft.com/office/drawing/2014/main" val="2282396644"/>
                    </a:ext>
                  </a:extLst>
                </a:gridCol>
                <a:gridCol w="440950">
                  <a:extLst>
                    <a:ext uri="{9D8B030D-6E8A-4147-A177-3AD203B41FA5}">
                      <a16:colId xmlns:a16="http://schemas.microsoft.com/office/drawing/2014/main" val="1909830295"/>
                    </a:ext>
                  </a:extLst>
                </a:gridCol>
                <a:gridCol w="521056">
                  <a:extLst>
                    <a:ext uri="{9D8B030D-6E8A-4147-A177-3AD203B41FA5}">
                      <a16:colId xmlns:a16="http://schemas.microsoft.com/office/drawing/2014/main" val="695134637"/>
                    </a:ext>
                  </a:extLst>
                </a:gridCol>
                <a:gridCol w="521056">
                  <a:extLst>
                    <a:ext uri="{9D8B030D-6E8A-4147-A177-3AD203B41FA5}">
                      <a16:colId xmlns:a16="http://schemas.microsoft.com/office/drawing/2014/main" val="2818929901"/>
                    </a:ext>
                  </a:extLst>
                </a:gridCol>
                <a:gridCol w="521056">
                  <a:extLst>
                    <a:ext uri="{9D8B030D-6E8A-4147-A177-3AD203B41FA5}">
                      <a16:colId xmlns:a16="http://schemas.microsoft.com/office/drawing/2014/main" val="1067240970"/>
                    </a:ext>
                  </a:extLst>
                </a:gridCol>
                <a:gridCol w="452709">
                  <a:extLst>
                    <a:ext uri="{9D8B030D-6E8A-4147-A177-3AD203B41FA5}">
                      <a16:colId xmlns:a16="http://schemas.microsoft.com/office/drawing/2014/main" val="3147714034"/>
                    </a:ext>
                  </a:extLst>
                </a:gridCol>
                <a:gridCol w="521056">
                  <a:extLst>
                    <a:ext uri="{9D8B030D-6E8A-4147-A177-3AD203B41FA5}">
                      <a16:colId xmlns:a16="http://schemas.microsoft.com/office/drawing/2014/main" val="2722000477"/>
                    </a:ext>
                  </a:extLst>
                </a:gridCol>
                <a:gridCol w="521056">
                  <a:extLst>
                    <a:ext uri="{9D8B030D-6E8A-4147-A177-3AD203B41FA5}">
                      <a16:colId xmlns:a16="http://schemas.microsoft.com/office/drawing/2014/main" val="714126968"/>
                    </a:ext>
                  </a:extLst>
                </a:gridCol>
                <a:gridCol w="601898">
                  <a:extLst>
                    <a:ext uri="{9D8B030D-6E8A-4147-A177-3AD203B41FA5}">
                      <a16:colId xmlns:a16="http://schemas.microsoft.com/office/drawing/2014/main" val="2339746431"/>
                    </a:ext>
                  </a:extLst>
                </a:gridCol>
                <a:gridCol w="752556">
                  <a:extLst>
                    <a:ext uri="{9D8B030D-6E8A-4147-A177-3AD203B41FA5}">
                      <a16:colId xmlns:a16="http://schemas.microsoft.com/office/drawing/2014/main" val="3321973985"/>
                    </a:ext>
                  </a:extLst>
                </a:gridCol>
                <a:gridCol w="837806">
                  <a:extLst>
                    <a:ext uri="{9D8B030D-6E8A-4147-A177-3AD203B41FA5}">
                      <a16:colId xmlns:a16="http://schemas.microsoft.com/office/drawing/2014/main" val="3943934880"/>
                    </a:ext>
                  </a:extLst>
                </a:gridCol>
                <a:gridCol w="504888">
                  <a:extLst>
                    <a:ext uri="{9D8B030D-6E8A-4147-A177-3AD203B41FA5}">
                      <a16:colId xmlns:a16="http://schemas.microsoft.com/office/drawing/2014/main" val="3812733207"/>
                    </a:ext>
                  </a:extLst>
                </a:gridCol>
                <a:gridCol w="521056">
                  <a:extLst>
                    <a:ext uri="{9D8B030D-6E8A-4147-A177-3AD203B41FA5}">
                      <a16:colId xmlns:a16="http://schemas.microsoft.com/office/drawing/2014/main" val="1736922548"/>
                    </a:ext>
                  </a:extLst>
                </a:gridCol>
                <a:gridCol w="536490">
                  <a:extLst>
                    <a:ext uri="{9D8B030D-6E8A-4147-A177-3AD203B41FA5}">
                      <a16:colId xmlns:a16="http://schemas.microsoft.com/office/drawing/2014/main" val="4282433654"/>
                    </a:ext>
                  </a:extLst>
                </a:gridCol>
                <a:gridCol w="663630">
                  <a:extLst>
                    <a:ext uri="{9D8B030D-6E8A-4147-A177-3AD203B41FA5}">
                      <a16:colId xmlns:a16="http://schemas.microsoft.com/office/drawing/2014/main" val="3382516768"/>
                    </a:ext>
                  </a:extLst>
                </a:gridCol>
                <a:gridCol w="663630">
                  <a:extLst>
                    <a:ext uri="{9D8B030D-6E8A-4147-A177-3AD203B41FA5}">
                      <a16:colId xmlns:a16="http://schemas.microsoft.com/office/drawing/2014/main" val="1640856603"/>
                    </a:ext>
                  </a:extLst>
                </a:gridCol>
                <a:gridCol w="663630">
                  <a:extLst>
                    <a:ext uri="{9D8B030D-6E8A-4147-A177-3AD203B41FA5}">
                      <a16:colId xmlns:a16="http://schemas.microsoft.com/office/drawing/2014/main" val="3113991699"/>
                    </a:ext>
                  </a:extLst>
                </a:gridCol>
              </a:tblGrid>
              <a:tr h="218925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 детские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891345"/>
                  </a:ext>
                </a:extLst>
              </a:tr>
              <a:tr h="219381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кибернетики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497580"/>
                  </a:ext>
                </a:extLst>
              </a:tr>
              <a:tr h="438762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клинической лабораторной диагностики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79460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0CCFED-DCEA-40A7-8489-1516F4EB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697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B817CF7-61F9-4842-A0DE-6DA215FE1A1F}"/>
              </a:ext>
            </a:extLst>
          </p:cNvPr>
          <p:cNvSpPr/>
          <p:nvPr/>
        </p:nvSpPr>
        <p:spPr>
          <a:xfrm>
            <a:off x="2215225" y="3217046"/>
            <a:ext cx="753611" cy="850752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321AE6B-9BAE-4B2D-A8DB-30700F06E7D7}"/>
              </a:ext>
            </a:extLst>
          </p:cNvPr>
          <p:cNvSpPr/>
          <p:nvPr/>
        </p:nvSpPr>
        <p:spPr>
          <a:xfrm>
            <a:off x="2322063" y="5929163"/>
            <a:ext cx="753611" cy="2089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9623C64-0DF7-4562-95D7-CB50C6A79CF2}"/>
              </a:ext>
            </a:extLst>
          </p:cNvPr>
          <p:cNvSpPr/>
          <p:nvPr/>
        </p:nvSpPr>
        <p:spPr>
          <a:xfrm>
            <a:off x="380733" y="5967069"/>
            <a:ext cx="1473702" cy="2089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98CB45-76BF-4A06-9962-EA1B2ABABF45}"/>
              </a:ext>
            </a:extLst>
          </p:cNvPr>
          <p:cNvSpPr/>
          <p:nvPr/>
        </p:nvSpPr>
        <p:spPr>
          <a:xfrm>
            <a:off x="3263604" y="3512321"/>
            <a:ext cx="3265384" cy="44305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Убрали строку «из них женщин»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A786D2-8DDC-4903-976A-E6C361874236}"/>
              </a:ext>
            </a:extLst>
          </p:cNvPr>
          <p:cNvSpPr/>
          <p:nvPr/>
        </p:nvSpPr>
        <p:spPr>
          <a:xfrm>
            <a:off x="3524696" y="5942879"/>
            <a:ext cx="4391644" cy="4064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Ввели новую строку «врачи – кибернетики»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395571-A6DC-4AB0-90B0-82E43230700C}"/>
              </a:ext>
            </a:extLst>
          </p:cNvPr>
          <p:cNvSpPr/>
          <p:nvPr/>
        </p:nvSpPr>
        <p:spPr>
          <a:xfrm>
            <a:off x="981075" y="2178880"/>
            <a:ext cx="6086475" cy="51655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Изменилась нумерация строк в сравнении с прошлым годом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C8BF4C-B2FF-419C-884C-FD3DC5BFAFB1}"/>
              </a:ext>
            </a:extLst>
          </p:cNvPr>
          <p:cNvSpPr/>
          <p:nvPr/>
        </p:nvSpPr>
        <p:spPr>
          <a:xfrm>
            <a:off x="6528988" y="3512320"/>
            <a:ext cx="3032684" cy="44305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только в таблице 1009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7BCE87-5123-4A65-85F3-D0FD7FA421C0}"/>
              </a:ext>
            </a:extLst>
          </p:cNvPr>
          <p:cNvSpPr/>
          <p:nvPr/>
        </p:nvSpPr>
        <p:spPr>
          <a:xfrm>
            <a:off x="3325208" y="4395901"/>
            <a:ext cx="8186694" cy="40784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 Главный врач и его заместители (врачи)! Сверяем со штатным расписанием.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62BB34E-BB67-43B1-8613-B1EFD9160B7B}"/>
              </a:ext>
            </a:extLst>
          </p:cNvPr>
          <p:cNvCxnSpPr>
            <a:cxnSpLocks/>
          </p:cNvCxnSpPr>
          <p:nvPr/>
        </p:nvCxnSpPr>
        <p:spPr>
          <a:xfrm flipH="1">
            <a:off x="1854438" y="4488063"/>
            <a:ext cx="1688862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B9ED71-18D6-4D52-91F5-34E4136908FD}"/>
              </a:ext>
            </a:extLst>
          </p:cNvPr>
          <p:cNvSpPr/>
          <p:nvPr/>
        </p:nvSpPr>
        <p:spPr>
          <a:xfrm>
            <a:off x="380734" y="5098264"/>
            <a:ext cx="11318458" cy="54568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соответствующим строкам с 4 по 123 включаются заведующие (начальники) структурных подразделений (отдел, отделение, лаборатория, кабинет, отряд и др.)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врач–специалист </a:t>
            </a:r>
          </a:p>
        </p:txBody>
      </p:sp>
    </p:spTree>
    <p:extLst>
      <p:ext uri="{BB962C8B-B14F-4D97-AF65-F5344CB8AC3E}">
        <p14:creationId xmlns:p14="http://schemas.microsoft.com/office/powerpoint/2010/main" val="769354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FDD434-17F1-488F-9C68-C85C3FA17AFF}"/>
              </a:ext>
            </a:extLst>
          </p:cNvPr>
          <p:cNvSpPr/>
          <p:nvPr/>
        </p:nvSpPr>
        <p:spPr>
          <a:xfrm>
            <a:off x="866774" y="5392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BE4CF0-7AD2-411F-980F-E0DD57E8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21380"/>
              </p:ext>
            </p:extLst>
          </p:nvPr>
        </p:nvGraphicFramePr>
        <p:xfrm>
          <a:off x="436771" y="1328656"/>
          <a:ext cx="11318458" cy="4416561"/>
        </p:xfrm>
        <a:graphic>
          <a:graphicData uri="http://schemas.openxmlformats.org/drawingml/2006/table">
            <a:tbl>
              <a:tblPr firstRow="1" firstCol="1" bandRow="1"/>
              <a:tblGrid>
                <a:gridCol w="2000294">
                  <a:extLst>
                    <a:ext uri="{9D8B030D-6E8A-4147-A177-3AD203B41FA5}">
                      <a16:colId xmlns:a16="http://schemas.microsoft.com/office/drawing/2014/main" val="2035678191"/>
                    </a:ext>
                  </a:extLst>
                </a:gridCol>
                <a:gridCol w="425293">
                  <a:extLst>
                    <a:ext uri="{9D8B030D-6E8A-4147-A177-3AD203B41FA5}">
                      <a16:colId xmlns:a16="http://schemas.microsoft.com/office/drawing/2014/main" val="134945263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882933449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149460706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512922350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2925480757"/>
                    </a:ext>
                  </a:extLst>
                </a:gridCol>
                <a:gridCol w="725833">
                  <a:extLst>
                    <a:ext uri="{9D8B030D-6E8A-4147-A177-3AD203B41FA5}">
                      <a16:colId xmlns:a16="http://schemas.microsoft.com/office/drawing/2014/main" val="378823423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1577969229"/>
                    </a:ext>
                  </a:extLst>
                </a:gridCol>
                <a:gridCol w="580525">
                  <a:extLst>
                    <a:ext uri="{9D8B030D-6E8A-4147-A177-3AD203B41FA5}">
                      <a16:colId xmlns:a16="http://schemas.microsoft.com/office/drawing/2014/main" val="1668071808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2261213453"/>
                    </a:ext>
                  </a:extLst>
                </a:gridCol>
                <a:gridCol w="808057">
                  <a:extLst>
                    <a:ext uri="{9D8B030D-6E8A-4147-A177-3AD203B41FA5}">
                      <a16:colId xmlns:a16="http://schemas.microsoft.com/office/drawing/2014/main" val="1341489318"/>
                    </a:ext>
                  </a:extLst>
                </a:gridCol>
                <a:gridCol w="502554">
                  <a:extLst>
                    <a:ext uri="{9D8B030D-6E8A-4147-A177-3AD203B41FA5}">
                      <a16:colId xmlns:a16="http://schemas.microsoft.com/office/drawing/2014/main" val="42591624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880500100"/>
                    </a:ext>
                  </a:extLst>
                </a:gridCol>
                <a:gridCol w="517440">
                  <a:extLst>
                    <a:ext uri="{9D8B030D-6E8A-4147-A177-3AD203B41FA5}">
                      <a16:colId xmlns:a16="http://schemas.microsoft.com/office/drawing/2014/main" val="1674533268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718907032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4136642321"/>
                    </a:ext>
                  </a:extLst>
                </a:gridCol>
                <a:gridCol w="640065">
                  <a:extLst>
                    <a:ext uri="{9D8B030D-6E8A-4147-A177-3AD203B41FA5}">
                      <a16:colId xmlns:a16="http://schemas.microsoft.com/office/drawing/2014/main" val="1123878388"/>
                    </a:ext>
                  </a:extLst>
                </a:gridCol>
              </a:tblGrid>
              <a:tr h="27154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               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  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чел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серти-фикат специа-листа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декрет-ном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долгос-рочном отпуске (из гр. 9),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34046"/>
                  </a:ext>
                </a:extLst>
              </a:tr>
              <a:tr h="12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подразделе-ниях, оказывающих медицинскую помощь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амбулатор-ных условиях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78723"/>
                  </a:ext>
                </a:extLst>
              </a:tr>
              <a:tr h="602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амбулатор-ных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  в стационар-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выс-шую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пер-вую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вто-рую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13834"/>
                  </a:ext>
                </a:extLst>
              </a:tr>
              <a:tr h="596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штат-ных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заня-тых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79448"/>
                  </a:ext>
                </a:extLst>
              </a:tr>
              <a:tr h="191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79331"/>
                  </a:ext>
                </a:extLst>
              </a:tr>
              <a:tr h="22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518871"/>
                  </a:ext>
                </a:extLst>
              </a:tr>
              <a:tr h="93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стр. 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03881"/>
                  </a:ext>
                </a:extLst>
              </a:tr>
              <a:tr h="954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их заместители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669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A7936D-C68D-4503-9D6C-DCCD097F3F54}"/>
              </a:ext>
            </a:extLst>
          </p:cNvPr>
          <p:cNvSpPr/>
          <p:nvPr/>
        </p:nvSpPr>
        <p:spPr>
          <a:xfrm>
            <a:off x="3009900" y="4034666"/>
            <a:ext cx="8153400" cy="161149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 4, 6, 8 «Занято» - должности, занятые временно отсутствующими на конец года работниками (например, отпуск, командировка, болезнь, декретный отпуск, мобилизация), показывают, как занятые.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эти должности временно замещены другими лицами, их вторично, как занятые, не показывают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FA69DAC-A10B-44D1-BA60-9D94BAD468BE}"/>
              </a:ext>
            </a:extLst>
          </p:cNvPr>
          <p:cNvSpPr/>
          <p:nvPr/>
        </p:nvSpPr>
        <p:spPr>
          <a:xfrm>
            <a:off x="3231290" y="3405620"/>
            <a:ext cx="753611" cy="2089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9F64989-1DE4-49D0-BD11-E0A4E9EA9AFE}"/>
              </a:ext>
            </a:extLst>
          </p:cNvPr>
          <p:cNvSpPr/>
          <p:nvPr/>
        </p:nvSpPr>
        <p:spPr>
          <a:xfrm>
            <a:off x="4234080" y="3405620"/>
            <a:ext cx="753611" cy="2089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4EF2CAE-BABC-445F-BA93-081B070BE3A5}"/>
              </a:ext>
            </a:extLst>
          </p:cNvPr>
          <p:cNvSpPr/>
          <p:nvPr/>
        </p:nvSpPr>
        <p:spPr>
          <a:xfrm>
            <a:off x="5486049" y="3406214"/>
            <a:ext cx="753611" cy="20895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30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AC0016-604A-45E2-8284-E77520B31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79501"/>
              </p:ext>
            </p:extLst>
          </p:nvPr>
        </p:nvGraphicFramePr>
        <p:xfrm>
          <a:off x="914399" y="1183386"/>
          <a:ext cx="10353675" cy="4632113"/>
        </p:xfrm>
        <a:graphic>
          <a:graphicData uri="http://schemas.openxmlformats.org/drawingml/2006/table">
            <a:tbl>
              <a:tblPr firstRow="1" firstCol="1" bandRow="1"/>
              <a:tblGrid>
                <a:gridCol w="1781175">
                  <a:extLst>
                    <a:ext uri="{9D8B030D-6E8A-4147-A177-3AD203B41FA5}">
                      <a16:colId xmlns:a16="http://schemas.microsoft.com/office/drawing/2014/main" val="2523709248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91749180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8459817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30847137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39773650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160915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59238744"/>
                    </a:ext>
                  </a:extLst>
                </a:gridCol>
                <a:gridCol w="619883">
                  <a:extLst>
                    <a:ext uri="{9D8B030D-6E8A-4147-A177-3AD203B41FA5}">
                      <a16:colId xmlns:a16="http://schemas.microsoft.com/office/drawing/2014/main" val="2501301043"/>
                    </a:ext>
                  </a:extLst>
                </a:gridCol>
                <a:gridCol w="829406">
                  <a:extLst>
                    <a:ext uri="{9D8B030D-6E8A-4147-A177-3AD203B41FA5}">
                      <a16:colId xmlns:a16="http://schemas.microsoft.com/office/drawing/2014/main" val="4260562394"/>
                    </a:ext>
                  </a:extLst>
                </a:gridCol>
                <a:gridCol w="940755">
                  <a:extLst>
                    <a:ext uri="{9D8B030D-6E8A-4147-A177-3AD203B41FA5}">
                      <a16:colId xmlns:a16="http://schemas.microsoft.com/office/drawing/2014/main" val="5305465"/>
                    </a:ext>
                  </a:extLst>
                </a:gridCol>
                <a:gridCol w="829406">
                  <a:extLst>
                    <a:ext uri="{9D8B030D-6E8A-4147-A177-3AD203B41FA5}">
                      <a16:colId xmlns:a16="http://schemas.microsoft.com/office/drawing/2014/main" val="1590321645"/>
                    </a:ext>
                  </a:extLst>
                </a:gridCol>
              </a:tblGrid>
              <a:tr h="4241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серти-фикат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алиста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гр.9), 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свиде-тельство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аккреди-тации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 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Находятся в декретном или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долгосроч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-ном отпуске (из гр. 9), 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638744"/>
                  </a:ext>
                </a:extLst>
              </a:tr>
              <a:tr h="1080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меди-цинскую помощь в амбулаторных условиях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834760"/>
                  </a:ext>
                </a:extLst>
              </a:tr>
              <a:tr h="20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591999"/>
                  </a:ext>
                </a:extLst>
              </a:tr>
              <a:tr h="279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218598"/>
                  </a:ext>
                </a:extLst>
              </a:tr>
              <a:tr h="863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расположенных 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сельской местности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(из стр. 1)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194170"/>
                  </a:ext>
                </a:extLst>
              </a:tr>
              <a:tr h="1346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 и их заместители (организаторы здравоохранения)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8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66D761-7069-4464-BA08-5426890CEEA3}"/>
              </a:ext>
            </a:extLst>
          </p:cNvPr>
          <p:cNvSpPr/>
          <p:nvPr/>
        </p:nvSpPr>
        <p:spPr>
          <a:xfrm>
            <a:off x="981075" y="523469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8251E5-FF58-46F2-8554-B41D8F48F14B}"/>
              </a:ext>
            </a:extLst>
          </p:cNvPr>
          <p:cNvSpPr/>
          <p:nvPr/>
        </p:nvSpPr>
        <p:spPr>
          <a:xfrm>
            <a:off x="3171826" y="3228976"/>
            <a:ext cx="8105775" cy="23621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графы 9, 10, 11  «Число физических лиц основных работников на занятых должностях» включаются только основные работники (т.е. те сотрудники, трудовые книжки которых находятся в данной организации). Если работник работает на неполную ставку и его трудовая книжка находится в медицинской организации, то его показывают как основного работника.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Внешние и внутренние совместители в графы с 9 по 17 не включаются, отражаются только как занятые ставки (графы 4, 6 ,8). Внутреннее совмещение в занятых ставках не указывается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802D033-F9FC-4D80-B576-5681102EF258}"/>
              </a:ext>
            </a:extLst>
          </p:cNvPr>
          <p:cNvSpPr/>
          <p:nvPr/>
        </p:nvSpPr>
        <p:spPr>
          <a:xfrm>
            <a:off x="3314700" y="2754868"/>
            <a:ext cx="330517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84A5C96-E060-4F5C-921D-75B6D5024918}"/>
              </a:ext>
            </a:extLst>
          </p:cNvPr>
          <p:cNvSpPr/>
          <p:nvPr/>
        </p:nvSpPr>
        <p:spPr>
          <a:xfrm>
            <a:off x="6619875" y="2724151"/>
            <a:ext cx="4657726" cy="400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C58EC3A9-70AA-4DDF-AF25-E85805D05CF8}"/>
              </a:ext>
            </a:extLst>
          </p:cNvPr>
          <p:cNvSpPr/>
          <p:nvPr/>
        </p:nvSpPr>
        <p:spPr>
          <a:xfrm>
            <a:off x="6657974" y="895350"/>
            <a:ext cx="4657726" cy="288036"/>
          </a:xfrm>
          <a:prstGeom prst="wedgeRectCallout">
            <a:avLst>
              <a:gd name="adj1" fmla="val -3656"/>
              <a:gd name="adj2" fmla="val 420189"/>
            </a:avLst>
          </a:prstGeom>
          <a:solidFill>
            <a:srgbClr val="FEBE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Из графы 9</a:t>
            </a: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89A88982-CEC1-452E-A4C3-5FCE9294A454}"/>
              </a:ext>
            </a:extLst>
          </p:cNvPr>
          <p:cNvSpPr/>
          <p:nvPr/>
        </p:nvSpPr>
        <p:spPr>
          <a:xfrm rot="5400000">
            <a:off x="8743950" y="417963"/>
            <a:ext cx="400048" cy="432434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28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AC0016-604A-45E2-8284-E77520B31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12733"/>
              </p:ext>
            </p:extLst>
          </p:nvPr>
        </p:nvGraphicFramePr>
        <p:xfrm>
          <a:off x="914399" y="1183386"/>
          <a:ext cx="10353675" cy="4565993"/>
        </p:xfrm>
        <a:graphic>
          <a:graphicData uri="http://schemas.openxmlformats.org/drawingml/2006/table">
            <a:tbl>
              <a:tblPr firstRow="1" firstCol="1" bandRow="1"/>
              <a:tblGrid>
                <a:gridCol w="1781175">
                  <a:extLst>
                    <a:ext uri="{9D8B030D-6E8A-4147-A177-3AD203B41FA5}">
                      <a16:colId xmlns:a16="http://schemas.microsoft.com/office/drawing/2014/main" val="2523709248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91749180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8459817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30847137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39773650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160915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59238744"/>
                    </a:ext>
                  </a:extLst>
                </a:gridCol>
                <a:gridCol w="619883">
                  <a:extLst>
                    <a:ext uri="{9D8B030D-6E8A-4147-A177-3AD203B41FA5}">
                      <a16:colId xmlns:a16="http://schemas.microsoft.com/office/drawing/2014/main" val="2501301043"/>
                    </a:ext>
                  </a:extLst>
                </a:gridCol>
                <a:gridCol w="829406">
                  <a:extLst>
                    <a:ext uri="{9D8B030D-6E8A-4147-A177-3AD203B41FA5}">
                      <a16:colId xmlns:a16="http://schemas.microsoft.com/office/drawing/2014/main" val="4260562394"/>
                    </a:ext>
                  </a:extLst>
                </a:gridCol>
                <a:gridCol w="940755">
                  <a:extLst>
                    <a:ext uri="{9D8B030D-6E8A-4147-A177-3AD203B41FA5}">
                      <a16:colId xmlns:a16="http://schemas.microsoft.com/office/drawing/2014/main" val="5305465"/>
                    </a:ext>
                  </a:extLst>
                </a:gridCol>
                <a:gridCol w="829406">
                  <a:extLst>
                    <a:ext uri="{9D8B030D-6E8A-4147-A177-3AD203B41FA5}">
                      <a16:colId xmlns:a16="http://schemas.microsoft.com/office/drawing/2014/main" val="1590321645"/>
                    </a:ext>
                  </a:extLst>
                </a:gridCol>
              </a:tblGrid>
              <a:tr h="4241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серти-фикат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алиста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гр.9), 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свиде-тельство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аккреди-тации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 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Находятся в декретном или долгосрочном отпуске (из гр. 9), чел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638744"/>
                  </a:ext>
                </a:extLst>
              </a:tr>
              <a:tr h="1080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меди-цинскую помощь в амбулаторных условиях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834760"/>
                  </a:ext>
                </a:extLst>
              </a:tr>
              <a:tr h="20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591999"/>
                  </a:ext>
                </a:extLst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218598"/>
                  </a:ext>
                </a:extLst>
              </a:tr>
              <a:tr h="863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расположенных 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сельской местности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(из стр. 1)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194170"/>
                  </a:ext>
                </a:extLst>
              </a:tr>
              <a:tr h="1346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 и их заместители (организаторы здравоохранения)</a:t>
                      </a:r>
                    </a:p>
                  </a:txBody>
                  <a:tcPr marL="50787" marR="50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8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66D761-7069-4464-BA08-5426890CEEA3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8251E5-FF58-46F2-8554-B41D8F48F14B}"/>
              </a:ext>
            </a:extLst>
          </p:cNvPr>
          <p:cNvSpPr/>
          <p:nvPr/>
        </p:nvSpPr>
        <p:spPr>
          <a:xfrm>
            <a:off x="4133852" y="3506001"/>
            <a:ext cx="6705599" cy="5334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Графы 12-17 заполняются по основным занимаемым должностям.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84A5C96-E060-4F5C-921D-75B6D5024918}"/>
              </a:ext>
            </a:extLst>
          </p:cNvPr>
          <p:cNvSpPr/>
          <p:nvPr/>
        </p:nvSpPr>
        <p:spPr>
          <a:xfrm>
            <a:off x="6467474" y="2713824"/>
            <a:ext cx="48006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A0EA04-605F-4DB6-97ED-53FD7F2D30C6}"/>
              </a:ext>
            </a:extLst>
          </p:cNvPr>
          <p:cNvSpPr/>
          <p:nvPr/>
        </p:nvSpPr>
        <p:spPr>
          <a:xfrm>
            <a:off x="4133852" y="4221177"/>
            <a:ext cx="6705599" cy="134288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Лица, находящиеся в декретном отпуске или долгосрочном отпуске, отражаются по той должности, на которой они находились в момент ухода (графа 17). Отсутствие по причине временной нетрудоспособности в гр.17 не учитывается.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9BBD935-696D-4A19-976D-270706EDC895}"/>
              </a:ext>
            </a:extLst>
          </p:cNvPr>
          <p:cNvCxnSpPr>
            <a:cxnSpLocks/>
          </p:cNvCxnSpPr>
          <p:nvPr/>
        </p:nvCxnSpPr>
        <p:spPr>
          <a:xfrm flipV="1">
            <a:off x="10648950" y="2562226"/>
            <a:ext cx="0" cy="254317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91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C6C8310-F312-46B4-B3C7-D4C6A7196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59626"/>
              </p:ext>
            </p:extLst>
          </p:nvPr>
        </p:nvGraphicFramePr>
        <p:xfrm>
          <a:off x="1019174" y="1333500"/>
          <a:ext cx="10153651" cy="4825135"/>
        </p:xfrm>
        <a:graphic>
          <a:graphicData uri="http://schemas.openxmlformats.org/drawingml/2006/table">
            <a:tbl>
              <a:tblPr firstRow="1" firstCol="1" bandRow="1"/>
              <a:tblGrid>
                <a:gridCol w="3028950">
                  <a:extLst>
                    <a:ext uri="{9D8B030D-6E8A-4147-A177-3AD203B41FA5}">
                      <a16:colId xmlns:a16="http://schemas.microsoft.com/office/drawing/2014/main" val="1009923120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1679204820"/>
                    </a:ext>
                  </a:extLst>
                </a:gridCol>
                <a:gridCol w="962024">
                  <a:extLst>
                    <a:ext uri="{9D8B030D-6E8A-4147-A177-3AD203B41FA5}">
                      <a16:colId xmlns:a16="http://schemas.microsoft.com/office/drawing/2014/main" val="1512149070"/>
                    </a:ext>
                  </a:extLst>
                </a:gridCol>
                <a:gridCol w="733426">
                  <a:extLst>
                    <a:ext uri="{9D8B030D-6E8A-4147-A177-3AD203B41FA5}">
                      <a16:colId xmlns:a16="http://schemas.microsoft.com/office/drawing/2014/main" val="167667298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076393664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11099566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1261008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21446911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1330233407"/>
                    </a:ext>
                  </a:extLst>
                </a:gridCol>
              </a:tblGrid>
              <a:tr h="16619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физи-ческих лиц основ-ных работ-ников на занятых долж-ностях,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662927"/>
                  </a:ext>
                </a:extLst>
              </a:tr>
              <a:tr h="522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35909"/>
                  </a:ext>
                </a:extLst>
              </a:tr>
              <a:tr h="592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09382"/>
                  </a:ext>
                </a:extLst>
              </a:tr>
              <a:tr h="166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724422"/>
                  </a:ext>
                </a:extLst>
              </a:tr>
              <a:tr h="218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981746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немедицинским образованием, всего:</a:t>
                      </a:r>
                    </a:p>
                  </a:txBody>
                  <a:tcPr marL="62805" marR="6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77108"/>
                  </a:ext>
                </a:extLst>
              </a:tr>
              <a:tr h="17045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Провизоры 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29083"/>
                  </a:ext>
                </a:extLst>
              </a:tr>
              <a:tr h="17045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медперсонал, всего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339484"/>
                  </a:ext>
                </a:extLst>
              </a:tr>
              <a:tr h="17045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41257"/>
                  </a:ext>
                </a:extLst>
              </a:tr>
              <a:tr h="20948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медперсонал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806897"/>
                  </a:ext>
                </a:extLst>
              </a:tr>
              <a:tr h="17045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256740"/>
                  </a:ext>
                </a:extLst>
              </a:tr>
              <a:tr h="17045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Всего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10158"/>
                  </a:ext>
                </a:extLst>
              </a:tr>
              <a:tr h="726006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должности и физические лица специалистов с высшим немедицинским образованием, занимающих должности врачей, всего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841237"/>
                  </a:ext>
                </a:extLst>
              </a:tr>
              <a:tr h="726006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должности  и физические лица  без медицинского образования занимающих должности среднего медицинского персонала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719144"/>
                  </a:ext>
                </a:extLst>
              </a:tr>
              <a:tr h="17045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Итого</a:t>
                      </a:r>
                    </a:p>
                  </a:txBody>
                  <a:tcPr marL="62805" marR="62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4665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A739A4-05BF-4896-BEC4-68F54A796049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B78E50-1FB6-4A94-A14E-5F5C0F5FA063}"/>
              </a:ext>
            </a:extLst>
          </p:cNvPr>
          <p:cNvSpPr/>
          <p:nvPr/>
        </p:nvSpPr>
        <p:spPr>
          <a:xfrm>
            <a:off x="753611" y="2082619"/>
            <a:ext cx="8218939" cy="407601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должности врачей в туберкулезных больницах, противотуберкулезных диспансерах,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фтизиопульмонологических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центрах, туберкулезных отделениях (кабинетах) больниц или поликлиник относятся к должностям фтизиатров, кроме должностей вспомогательных отделений - рентгеновского, физиотерапевтического, лабораторий и т.д. и специалистов-консультантов не фтизиатров.  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должности врачей в онкологических диспансерах и онкологических больницах, онкологических отделениях или кабинетах других больниц или поликлиник относятся к должностям врачей-онкологов, кроме должностей врачей-радиологов и других должностей консультантов-специалистов.  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- заведующих отделениями (кабинетами) показывают как специалистов (например, заведующего терапевтическим отделением – врача-терапевта – показываем как врача-терапевта, а заведующего терапевтическим отделением – врача-общей практики – показываем как врача общей практики).</a:t>
            </a:r>
          </a:p>
        </p:txBody>
      </p:sp>
    </p:spTree>
    <p:extLst>
      <p:ext uri="{BB962C8B-B14F-4D97-AF65-F5344CB8AC3E}">
        <p14:creationId xmlns:p14="http://schemas.microsoft.com/office/powerpoint/2010/main" val="896256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A9A31D-8A33-4B50-9030-7A6A80400E82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F96B55-1153-47AF-BEEA-CCEFC2189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19072"/>
              </p:ext>
            </p:extLst>
          </p:nvPr>
        </p:nvGraphicFramePr>
        <p:xfrm>
          <a:off x="904875" y="1384300"/>
          <a:ext cx="7505699" cy="4278140"/>
        </p:xfrm>
        <a:graphic>
          <a:graphicData uri="http://schemas.openxmlformats.org/drawingml/2006/table">
            <a:tbl>
              <a:tblPr firstRow="1" firstCol="1" bandRow="1"/>
              <a:tblGrid>
                <a:gridCol w="1291504">
                  <a:extLst>
                    <a:ext uri="{9D8B030D-6E8A-4147-A177-3AD203B41FA5}">
                      <a16:colId xmlns:a16="http://schemas.microsoft.com/office/drawing/2014/main" val="2333601900"/>
                    </a:ext>
                  </a:extLst>
                </a:gridCol>
                <a:gridCol w="327555">
                  <a:extLst>
                    <a:ext uri="{9D8B030D-6E8A-4147-A177-3AD203B41FA5}">
                      <a16:colId xmlns:a16="http://schemas.microsoft.com/office/drawing/2014/main" val="3637354127"/>
                    </a:ext>
                  </a:extLst>
                </a:gridCol>
                <a:gridCol w="683187">
                  <a:extLst>
                    <a:ext uri="{9D8B030D-6E8A-4147-A177-3AD203B41FA5}">
                      <a16:colId xmlns:a16="http://schemas.microsoft.com/office/drawing/2014/main" val="1590271184"/>
                    </a:ext>
                  </a:extLst>
                </a:gridCol>
                <a:gridCol w="589600">
                  <a:extLst>
                    <a:ext uri="{9D8B030D-6E8A-4147-A177-3AD203B41FA5}">
                      <a16:colId xmlns:a16="http://schemas.microsoft.com/office/drawing/2014/main" val="3996141072"/>
                    </a:ext>
                  </a:extLst>
                </a:gridCol>
                <a:gridCol w="683187">
                  <a:extLst>
                    <a:ext uri="{9D8B030D-6E8A-4147-A177-3AD203B41FA5}">
                      <a16:colId xmlns:a16="http://schemas.microsoft.com/office/drawing/2014/main" val="97676014"/>
                    </a:ext>
                  </a:extLst>
                </a:gridCol>
                <a:gridCol w="580241">
                  <a:extLst>
                    <a:ext uri="{9D8B030D-6E8A-4147-A177-3AD203B41FA5}">
                      <a16:colId xmlns:a16="http://schemas.microsoft.com/office/drawing/2014/main" val="1204154408"/>
                    </a:ext>
                  </a:extLst>
                </a:gridCol>
                <a:gridCol w="692546">
                  <a:extLst>
                    <a:ext uri="{9D8B030D-6E8A-4147-A177-3AD203B41FA5}">
                      <a16:colId xmlns:a16="http://schemas.microsoft.com/office/drawing/2014/main" val="67367158"/>
                    </a:ext>
                  </a:extLst>
                </a:gridCol>
                <a:gridCol w="589600">
                  <a:extLst>
                    <a:ext uri="{9D8B030D-6E8A-4147-A177-3AD203B41FA5}">
                      <a16:colId xmlns:a16="http://schemas.microsoft.com/office/drawing/2014/main" val="3590321908"/>
                    </a:ext>
                  </a:extLst>
                </a:gridCol>
                <a:gridCol w="645752">
                  <a:extLst>
                    <a:ext uri="{9D8B030D-6E8A-4147-A177-3AD203B41FA5}">
                      <a16:colId xmlns:a16="http://schemas.microsoft.com/office/drawing/2014/main" val="3468754057"/>
                    </a:ext>
                  </a:extLst>
                </a:gridCol>
                <a:gridCol w="636394">
                  <a:extLst>
                    <a:ext uri="{9D8B030D-6E8A-4147-A177-3AD203B41FA5}">
                      <a16:colId xmlns:a16="http://schemas.microsoft.com/office/drawing/2014/main" val="1339440458"/>
                    </a:ext>
                  </a:extLst>
                </a:gridCol>
                <a:gridCol w="786133">
                  <a:extLst>
                    <a:ext uri="{9D8B030D-6E8A-4147-A177-3AD203B41FA5}">
                      <a16:colId xmlns:a16="http://schemas.microsoft.com/office/drawing/2014/main" val="3661860399"/>
                    </a:ext>
                  </a:extLst>
                </a:gridCol>
              </a:tblGrid>
              <a:tr h="15216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на занятых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17653"/>
                  </a:ext>
                </a:extLst>
              </a:tr>
              <a:tr h="539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амбула-торных условиях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стацио-нарных условиях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25566"/>
                  </a:ext>
                </a:extLst>
              </a:tr>
              <a:tr h="1058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55700"/>
                  </a:ext>
                </a:extLst>
              </a:tr>
              <a:tr h="152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444" marR="5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374883"/>
                  </a:ext>
                </a:extLst>
              </a:tr>
              <a:tr h="15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</a:p>
                  </a:txBody>
                  <a:tcPr marL="58444" marR="58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290793"/>
                  </a:ext>
                </a:extLst>
              </a:tr>
              <a:tr h="1130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 (из стр.1): руководители организаций и их заместители (организаторы здравоохранения)</a:t>
                      </a:r>
                    </a:p>
                  </a:txBody>
                  <a:tcPr marL="58444" marR="58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913509"/>
                  </a:ext>
                </a:extLst>
              </a:tr>
              <a:tr h="15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рентгенологи</a:t>
                      </a:r>
                    </a:p>
                  </a:txBody>
                  <a:tcPr marL="58444" marR="58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5066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07128-2952-450A-B2A7-F3F7CA77D490}"/>
              </a:ext>
            </a:extLst>
          </p:cNvPr>
          <p:cNvSpPr/>
          <p:nvPr/>
        </p:nvSpPr>
        <p:spPr>
          <a:xfrm>
            <a:off x="7667626" y="1189166"/>
            <a:ext cx="3733800" cy="4572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главный врач или его заместитель по совместительству занимает штатную должность в одном из структурных подразделений организации, то занятая им должность в этом отделении показывается по соответствующей должности. Например, главный врач поликлиники занимает 0,50 должности рентгенолога, то сведения о нем следует показывать в двух строках: по строке руководители организаций и их заместители – 1,00 по всем графам; по строке рентгенологи – 0,50 должности, по соответствующим графам, как физическое лицо он показывается по основной должности – главный врач).</a:t>
            </a:r>
          </a:p>
        </p:txBody>
      </p:sp>
    </p:spTree>
    <p:extLst>
      <p:ext uri="{BB962C8B-B14F-4D97-AF65-F5344CB8AC3E}">
        <p14:creationId xmlns:p14="http://schemas.microsoft.com/office/powerpoint/2010/main" val="3780429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01707E-36F3-4880-AB39-B928D6AA96E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FA231D8-CD0E-4D33-A7E6-BFF9B0C7A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15567"/>
              </p:ext>
            </p:extLst>
          </p:nvPr>
        </p:nvGraphicFramePr>
        <p:xfrm>
          <a:off x="876300" y="1455866"/>
          <a:ext cx="10515601" cy="4052633"/>
        </p:xfrm>
        <a:graphic>
          <a:graphicData uri="http://schemas.openxmlformats.org/drawingml/2006/table">
            <a:tbl>
              <a:tblPr firstRow="1" firstCol="1" bandRow="1"/>
              <a:tblGrid>
                <a:gridCol w="1871876">
                  <a:extLst>
                    <a:ext uri="{9D8B030D-6E8A-4147-A177-3AD203B41FA5}">
                      <a16:colId xmlns:a16="http://schemas.microsoft.com/office/drawing/2014/main" val="3088043570"/>
                    </a:ext>
                  </a:extLst>
                </a:gridCol>
                <a:gridCol w="548288">
                  <a:extLst>
                    <a:ext uri="{9D8B030D-6E8A-4147-A177-3AD203B41FA5}">
                      <a16:colId xmlns:a16="http://schemas.microsoft.com/office/drawing/2014/main" val="2646448724"/>
                    </a:ext>
                  </a:extLst>
                </a:gridCol>
                <a:gridCol w="954215">
                  <a:extLst>
                    <a:ext uri="{9D8B030D-6E8A-4147-A177-3AD203B41FA5}">
                      <a16:colId xmlns:a16="http://schemas.microsoft.com/office/drawing/2014/main" val="2696364789"/>
                    </a:ext>
                  </a:extLst>
                </a:gridCol>
                <a:gridCol w="955177">
                  <a:extLst>
                    <a:ext uri="{9D8B030D-6E8A-4147-A177-3AD203B41FA5}">
                      <a16:colId xmlns:a16="http://schemas.microsoft.com/office/drawing/2014/main" val="3627129866"/>
                    </a:ext>
                  </a:extLst>
                </a:gridCol>
                <a:gridCol w="955177">
                  <a:extLst>
                    <a:ext uri="{9D8B030D-6E8A-4147-A177-3AD203B41FA5}">
                      <a16:colId xmlns:a16="http://schemas.microsoft.com/office/drawing/2014/main" val="2085749867"/>
                    </a:ext>
                  </a:extLst>
                </a:gridCol>
                <a:gridCol w="954215">
                  <a:extLst>
                    <a:ext uri="{9D8B030D-6E8A-4147-A177-3AD203B41FA5}">
                      <a16:colId xmlns:a16="http://schemas.microsoft.com/office/drawing/2014/main" val="282057254"/>
                    </a:ext>
                  </a:extLst>
                </a:gridCol>
                <a:gridCol w="954215">
                  <a:extLst>
                    <a:ext uri="{9D8B030D-6E8A-4147-A177-3AD203B41FA5}">
                      <a16:colId xmlns:a16="http://schemas.microsoft.com/office/drawing/2014/main" val="705507830"/>
                    </a:ext>
                  </a:extLst>
                </a:gridCol>
                <a:gridCol w="954215">
                  <a:extLst>
                    <a:ext uri="{9D8B030D-6E8A-4147-A177-3AD203B41FA5}">
                      <a16:colId xmlns:a16="http://schemas.microsoft.com/office/drawing/2014/main" val="1295462916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80115073"/>
                    </a:ext>
                  </a:extLst>
                </a:gridCol>
                <a:gridCol w="817624">
                  <a:extLst>
                    <a:ext uri="{9D8B030D-6E8A-4147-A177-3AD203B41FA5}">
                      <a16:colId xmlns:a16="http://schemas.microsoft.com/office/drawing/2014/main" val="2754611026"/>
                    </a:ext>
                  </a:extLst>
                </a:gridCol>
                <a:gridCol w="817624">
                  <a:extLst>
                    <a:ext uri="{9D8B030D-6E8A-4147-A177-3AD203B41FA5}">
                      <a16:colId xmlns:a16="http://schemas.microsoft.com/office/drawing/2014/main" val="2769342279"/>
                    </a:ext>
                  </a:extLst>
                </a:gridCol>
              </a:tblGrid>
              <a:tr h="21343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физи-ческих лиц основ-ных работ-ников на занятых долж-ностях,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92157"/>
                  </a:ext>
                </a:extLst>
              </a:tr>
              <a:tr h="1122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амбула-торных условиях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стацио-нарных условиях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93509"/>
                  </a:ext>
                </a:extLst>
              </a:tr>
              <a:tr h="1141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158443"/>
                  </a:ext>
                </a:extLst>
              </a:tr>
              <a:tr h="2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11620"/>
                  </a:ext>
                </a:extLst>
              </a:tr>
              <a:tr h="2166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77077"/>
                  </a:ext>
                </a:extLst>
              </a:tr>
              <a:tr h="1076262">
                <a:tc>
                  <a:txBody>
                    <a:bodyPr/>
                    <a:lstStyle/>
                    <a:p>
                      <a:pPr marL="1441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общего числа врачей (стр.1) врачи клинических</a:t>
                      </a:r>
                      <a:b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специальностей</a:t>
                      </a:r>
                    </a:p>
                  </a:txBody>
                  <a:tcPr marL="66350" marR="6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21118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22AE8EA-4DDE-4E27-8998-280E33A671FC}"/>
              </a:ext>
            </a:extLst>
          </p:cNvPr>
          <p:cNvSpPr/>
          <p:nvPr/>
        </p:nvSpPr>
        <p:spPr>
          <a:xfrm>
            <a:off x="2827001" y="4740340"/>
            <a:ext cx="401974" cy="4342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C901AA-9BC9-4CC8-9D61-45786B0FCA90}"/>
              </a:ext>
            </a:extLst>
          </p:cNvPr>
          <p:cNvSpPr/>
          <p:nvPr/>
        </p:nvSpPr>
        <p:spPr>
          <a:xfrm>
            <a:off x="3457576" y="1640649"/>
            <a:ext cx="7858124" cy="368306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врачам клинических специальностей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отнести: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терапевтов, пульмонологов, кардиологов, детских кардиологов, ревматологов, гастроэнтерологов, нефрологов,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диабетологов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эндокринологов, эндокринологов детских, аллергологов-иммунологов, гематологов,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профпатологов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онкологов, онкологов детских, онкологов-гематологов детских, хирургов, хирургов детских, нейрохирургов, хирургов пластических, сердечно-сосудистых хирургов, торакальных хирургов, травматологов и ортопедов, урологов, урологов-андрологов детских,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колопроктологов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челюстно-лицевых хирургов, акушеров-гинекологов, педиатров, неонатологов, офтальмологов, отоларингологов, фтизиатров, неврологов, психиатров, гериатров, психиатров-наркологов, дерматовенерологов, врачей скорой медицинской помощи,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выездных бригад скорой медицинской помощи,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инфекционистов, врачей общей практики (семейных), врачей по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рентгеноваскулярной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и лечению, врачей приемного покоя, врачей здравпунктов, врачей по медицинской  реабилитации, токсикологи.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57FCA9-F2FD-4FE7-91C6-C04D01C4777B}"/>
              </a:ext>
            </a:extLst>
          </p:cNvPr>
          <p:cNvSpPr/>
          <p:nvPr/>
        </p:nvSpPr>
        <p:spPr>
          <a:xfrm>
            <a:off x="1695450" y="5652403"/>
            <a:ext cx="9182099" cy="7715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эту строчку заложен контроль и программа сама суммирует нужные строчки по врачам. Можно довериться программе, если строка 1 «врачи всего» контроль чистый.</a:t>
            </a:r>
          </a:p>
        </p:txBody>
      </p:sp>
    </p:spTree>
    <p:extLst>
      <p:ext uri="{BB962C8B-B14F-4D97-AF65-F5344CB8AC3E}">
        <p14:creationId xmlns:p14="http://schemas.microsoft.com/office/powerpoint/2010/main" val="4165545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C026D6-A8AF-48A0-9266-A9ACB94B5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08916"/>
              </p:ext>
            </p:extLst>
          </p:nvPr>
        </p:nvGraphicFramePr>
        <p:xfrm>
          <a:off x="895351" y="1305719"/>
          <a:ext cx="10420349" cy="4883410"/>
        </p:xfrm>
        <a:graphic>
          <a:graphicData uri="http://schemas.openxmlformats.org/drawingml/2006/table">
            <a:tbl>
              <a:tblPr firstRow="1" firstCol="1" bandRow="1"/>
              <a:tblGrid>
                <a:gridCol w="2246013">
                  <a:extLst>
                    <a:ext uri="{9D8B030D-6E8A-4147-A177-3AD203B41FA5}">
                      <a16:colId xmlns:a16="http://schemas.microsoft.com/office/drawing/2014/main" val="3931441988"/>
                    </a:ext>
                  </a:extLst>
                </a:gridCol>
                <a:gridCol w="472338">
                  <a:extLst>
                    <a:ext uri="{9D8B030D-6E8A-4147-A177-3AD203B41FA5}">
                      <a16:colId xmlns:a16="http://schemas.microsoft.com/office/drawing/2014/main" val="3577675278"/>
                    </a:ext>
                  </a:extLst>
                </a:gridCol>
                <a:gridCol w="809722">
                  <a:extLst>
                    <a:ext uri="{9D8B030D-6E8A-4147-A177-3AD203B41FA5}">
                      <a16:colId xmlns:a16="http://schemas.microsoft.com/office/drawing/2014/main" val="1231029718"/>
                    </a:ext>
                  </a:extLst>
                </a:gridCol>
                <a:gridCol w="780803">
                  <a:extLst>
                    <a:ext uri="{9D8B030D-6E8A-4147-A177-3AD203B41FA5}">
                      <a16:colId xmlns:a16="http://schemas.microsoft.com/office/drawing/2014/main" val="306776815"/>
                    </a:ext>
                  </a:extLst>
                </a:gridCol>
                <a:gridCol w="927987">
                  <a:extLst>
                    <a:ext uri="{9D8B030D-6E8A-4147-A177-3AD203B41FA5}">
                      <a16:colId xmlns:a16="http://schemas.microsoft.com/office/drawing/2014/main" val="1864279335"/>
                    </a:ext>
                  </a:extLst>
                </a:gridCol>
                <a:gridCol w="945572">
                  <a:extLst>
                    <a:ext uri="{9D8B030D-6E8A-4147-A177-3AD203B41FA5}">
                      <a16:colId xmlns:a16="http://schemas.microsoft.com/office/drawing/2014/main" val="639790723"/>
                    </a:ext>
                  </a:extLst>
                </a:gridCol>
                <a:gridCol w="945572">
                  <a:extLst>
                    <a:ext uri="{9D8B030D-6E8A-4147-A177-3AD203B41FA5}">
                      <a16:colId xmlns:a16="http://schemas.microsoft.com/office/drawing/2014/main" val="3579327739"/>
                    </a:ext>
                  </a:extLst>
                </a:gridCol>
                <a:gridCol w="945572">
                  <a:extLst>
                    <a:ext uri="{9D8B030D-6E8A-4147-A177-3AD203B41FA5}">
                      <a16:colId xmlns:a16="http://schemas.microsoft.com/office/drawing/2014/main" val="1677516954"/>
                    </a:ext>
                  </a:extLst>
                </a:gridCol>
                <a:gridCol w="726334">
                  <a:extLst>
                    <a:ext uri="{9D8B030D-6E8A-4147-A177-3AD203B41FA5}">
                      <a16:colId xmlns:a16="http://schemas.microsoft.com/office/drawing/2014/main" val="4152564989"/>
                    </a:ext>
                  </a:extLst>
                </a:gridCol>
                <a:gridCol w="810218">
                  <a:extLst>
                    <a:ext uri="{9D8B030D-6E8A-4147-A177-3AD203B41FA5}">
                      <a16:colId xmlns:a16="http://schemas.microsoft.com/office/drawing/2014/main" val="3034222570"/>
                    </a:ext>
                  </a:extLst>
                </a:gridCol>
                <a:gridCol w="810218">
                  <a:extLst>
                    <a:ext uri="{9D8B030D-6E8A-4147-A177-3AD203B41FA5}">
                      <a16:colId xmlns:a16="http://schemas.microsoft.com/office/drawing/2014/main" val="2556704450"/>
                    </a:ext>
                  </a:extLst>
                </a:gridCol>
              </a:tblGrid>
              <a:tr h="9711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физи-ческих лиц основ-ных работ-ников на занятых долж-ностях,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05521"/>
                  </a:ext>
                </a:extLst>
              </a:tr>
              <a:tr h="585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амбула-торных условиях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подраз-делениях, оказыва-ющих меди-цинскую помощь в стацио-нарных условиях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9579"/>
                  </a:ext>
                </a:extLst>
              </a:tr>
              <a:tr h="715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081653"/>
                  </a:ext>
                </a:extLst>
              </a:tr>
              <a:tr h="9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31316"/>
                  </a:ext>
                </a:extLst>
              </a:tr>
              <a:tr h="18250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медперсонал, всего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641085"/>
                  </a:ext>
                </a:extLst>
              </a:tr>
              <a:tr h="15284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…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783344"/>
                  </a:ext>
                </a:extLst>
              </a:tr>
              <a:tr h="182500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инструкторы по трудовой терапии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61549"/>
                  </a:ext>
                </a:extLst>
              </a:tr>
              <a:tr h="182500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дезинфекторы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710798"/>
                  </a:ext>
                </a:extLst>
              </a:tr>
              <a:tr h="182500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регистраторы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605035"/>
                  </a:ext>
                </a:extLst>
              </a:tr>
              <a:tr h="840391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без медицинского образования занимающих должности среднего медицинского персонала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10349"/>
                  </a:ext>
                </a:extLst>
              </a:tr>
              <a:tr h="331328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 медицинских </a:t>
                      </a:r>
                    </a:p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регистраторов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40025"/>
                  </a:ext>
                </a:extLst>
              </a:tr>
              <a:tr h="331328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</a:t>
                      </a:r>
                    </a:p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дезинфекторов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93182"/>
                  </a:ext>
                </a:extLst>
              </a:tr>
              <a:tr h="276485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инструкторов по лечебной физкультуре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58122"/>
                  </a:ext>
                </a:extLst>
              </a:tr>
              <a:tr h="182500"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инструкторы  по трудовой терапии</a:t>
                      </a:r>
                    </a:p>
                  </a:txBody>
                  <a:tcPr marL="36113" marR="3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982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9B4669-AC1F-40E3-8E5D-066604EAAB2C}"/>
              </a:ext>
            </a:extLst>
          </p:cNvPr>
          <p:cNvSpPr/>
          <p:nvPr/>
        </p:nvSpPr>
        <p:spPr>
          <a:xfrm>
            <a:off x="4067176" y="3228974"/>
            <a:ext cx="7077074" cy="296015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должности инструкторов по трудовой терапии, медицинских дезинфекторов и медицинских регистраторов могут занимать лица как с медицинским, так и с немедицинским образованием, эти должности должны быть показаны следующим образом: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строках 165, 199 и 201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показываем штатные,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вакантные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занятые единицы и физические лица,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медицинское образование</a:t>
            </a:r>
          </a:p>
          <a:p>
            <a:pPr marL="285750" indent="-285750">
              <a:buFontTx/>
              <a:buChar char="-"/>
            </a:pP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строках 237, 238 и 240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штатные, занятые единицы и физические лица,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медицинского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66007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C0FBDF-EB3A-4D2B-96DC-BEDBF94F7C4B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1. 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352E448-4295-444D-A03E-5968FF839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41558"/>
              </p:ext>
            </p:extLst>
          </p:nvPr>
        </p:nvGraphicFramePr>
        <p:xfrm>
          <a:off x="876299" y="1276350"/>
          <a:ext cx="5362575" cy="4616837"/>
        </p:xfrm>
        <a:graphic>
          <a:graphicData uri="http://schemas.openxmlformats.org/drawingml/2006/table">
            <a:tbl>
              <a:tblPr firstRow="1" firstCol="1" bandRow="1"/>
              <a:tblGrid>
                <a:gridCol w="2190751">
                  <a:extLst>
                    <a:ext uri="{9D8B030D-6E8A-4147-A177-3AD203B41FA5}">
                      <a16:colId xmlns:a16="http://schemas.microsoft.com/office/drawing/2014/main" val="93321995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41545191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3956956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693533290"/>
                    </a:ext>
                  </a:extLst>
                </a:gridCol>
                <a:gridCol w="1009649">
                  <a:extLst>
                    <a:ext uri="{9D8B030D-6E8A-4147-A177-3AD203B41FA5}">
                      <a16:colId xmlns:a16="http://schemas.microsoft.com/office/drawing/2014/main" val="422980348"/>
                    </a:ext>
                  </a:extLst>
                </a:gridCol>
              </a:tblGrid>
              <a:tr h="6102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основных работников на занятых должностях,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30190"/>
                  </a:ext>
                </a:extLst>
              </a:tr>
              <a:tr h="872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3992"/>
                  </a:ext>
                </a:extLst>
              </a:tr>
              <a:tr h="194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42913"/>
                  </a:ext>
                </a:extLst>
              </a:tr>
              <a:tr h="241142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регистраторы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999516"/>
                  </a:ext>
                </a:extLst>
              </a:tr>
              <a:tr h="1234630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должности  и физические лица  без медицинского образования занимающих должности среднего медицинского персонала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023760"/>
                  </a:ext>
                </a:extLst>
              </a:tr>
              <a:tr h="402180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 медицинских </a:t>
                      </a:r>
                    </a:p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регистраторов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659307"/>
                  </a:ext>
                </a:extLst>
              </a:tr>
              <a:tr h="194067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3237"/>
                  </a:ext>
                </a:extLst>
              </a:tr>
              <a:tr h="818405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 с неоконченным высшим образованием или врачи, студенты (из стр. 237)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74884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8578A3-298C-4D52-BEE8-74E67AE8C948}"/>
              </a:ext>
            </a:extLst>
          </p:cNvPr>
          <p:cNvSpPr/>
          <p:nvPr/>
        </p:nvSpPr>
        <p:spPr>
          <a:xfrm>
            <a:off x="6496050" y="2587869"/>
            <a:ext cx="2208837" cy="187459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медицинский регистратор с медицинским образованием: штатную, занятую ставки и физическое лицо показываем  в строке 202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1CF023-CFAE-4C9E-B7FF-E83650F28B2E}"/>
              </a:ext>
            </a:extLst>
          </p:cNvPr>
          <p:cNvSpPr/>
          <p:nvPr/>
        </p:nvSpPr>
        <p:spPr>
          <a:xfrm>
            <a:off x="6496050" y="1475826"/>
            <a:ext cx="4819650" cy="5810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6 ставок «медицинских регистраторов»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5 ставок занято  5 основными сотрудниками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415843-BB1A-4F07-A5C1-7B23EBB9991E}"/>
              </a:ext>
            </a:extLst>
          </p:cNvPr>
          <p:cNvSpPr/>
          <p:nvPr/>
        </p:nvSpPr>
        <p:spPr>
          <a:xfrm>
            <a:off x="9106863" y="2587869"/>
            <a:ext cx="2208837" cy="187459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медицинских регистратора без медицинского образования:  штатные, занятые ставки и физические лица показываем в строке 238 (и 237 соответственно)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7957FA-F0AF-45F8-84BF-1CB1D9707488}"/>
              </a:ext>
            </a:extLst>
          </p:cNvPr>
          <p:cNvSpPr/>
          <p:nvPr/>
        </p:nvSpPr>
        <p:spPr>
          <a:xfrm>
            <a:off x="8543925" y="5003925"/>
            <a:ext cx="2771775" cy="966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1 медицинский регистратор – студент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показывается дважды: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238 и 243 строках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332FB42-A177-4346-BE83-6BD94DACF243}"/>
              </a:ext>
            </a:extLst>
          </p:cNvPr>
          <p:cNvSpPr/>
          <p:nvPr/>
        </p:nvSpPr>
        <p:spPr>
          <a:xfrm>
            <a:off x="5324474" y="2933700"/>
            <a:ext cx="769599" cy="333375"/>
          </a:xfrm>
          <a:prstGeom prst="ellipse">
            <a:avLst/>
          </a:prstGeom>
          <a:noFill/>
          <a:ln w="8572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08B064C-D3B5-4C43-A5E7-A545BDB091EC}"/>
              </a:ext>
            </a:extLst>
          </p:cNvPr>
          <p:cNvSpPr/>
          <p:nvPr/>
        </p:nvSpPr>
        <p:spPr>
          <a:xfrm>
            <a:off x="5324474" y="4038600"/>
            <a:ext cx="806281" cy="1057275"/>
          </a:xfrm>
          <a:prstGeom prst="ellipse">
            <a:avLst/>
          </a:prstGeom>
          <a:noFill/>
          <a:ln w="85725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F1D8DEE-47C7-417E-85CD-B420A0871D71}"/>
              </a:ext>
            </a:extLst>
          </p:cNvPr>
          <p:cNvSpPr/>
          <p:nvPr/>
        </p:nvSpPr>
        <p:spPr>
          <a:xfrm>
            <a:off x="5324474" y="5581650"/>
            <a:ext cx="732918" cy="396372"/>
          </a:xfrm>
          <a:prstGeom prst="ellipse">
            <a:avLst/>
          </a:prstGeom>
          <a:noFill/>
          <a:ln w="857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9093B23-8EEB-46EB-B9B2-E40706F542E4}"/>
              </a:ext>
            </a:extLst>
          </p:cNvPr>
          <p:cNvCxnSpPr>
            <a:cxnSpLocks/>
          </p:cNvCxnSpPr>
          <p:nvPr/>
        </p:nvCxnSpPr>
        <p:spPr>
          <a:xfrm flipH="1">
            <a:off x="3886200" y="1743261"/>
            <a:ext cx="2486025" cy="41891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ABAAAE0-192C-4814-8B34-540FB53B4BD5}"/>
              </a:ext>
            </a:extLst>
          </p:cNvPr>
          <p:cNvCxnSpPr>
            <a:cxnSpLocks/>
          </p:cNvCxnSpPr>
          <p:nvPr/>
        </p:nvCxnSpPr>
        <p:spPr>
          <a:xfrm flipH="1">
            <a:off x="4876800" y="1911593"/>
            <a:ext cx="1485899" cy="25058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6467E56-A5F3-4C7B-9FA7-3BF05E30AF90}"/>
              </a:ext>
            </a:extLst>
          </p:cNvPr>
          <p:cNvCxnSpPr>
            <a:cxnSpLocks/>
          </p:cNvCxnSpPr>
          <p:nvPr/>
        </p:nvCxnSpPr>
        <p:spPr>
          <a:xfrm flipH="1">
            <a:off x="7362825" y="2133600"/>
            <a:ext cx="1409700" cy="4027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875AC31-3A53-43CC-88D5-EDD35FCCBDDB}"/>
              </a:ext>
            </a:extLst>
          </p:cNvPr>
          <p:cNvCxnSpPr>
            <a:cxnSpLocks/>
          </p:cNvCxnSpPr>
          <p:nvPr/>
        </p:nvCxnSpPr>
        <p:spPr>
          <a:xfrm>
            <a:off x="9106863" y="2127050"/>
            <a:ext cx="1389687" cy="40930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96AEABD-1E33-4DEB-A240-EA256CC6EE28}"/>
              </a:ext>
            </a:extLst>
          </p:cNvPr>
          <p:cNvCxnSpPr>
            <a:cxnSpLocks/>
          </p:cNvCxnSpPr>
          <p:nvPr/>
        </p:nvCxnSpPr>
        <p:spPr>
          <a:xfrm>
            <a:off x="10191269" y="4513980"/>
            <a:ext cx="0" cy="41044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5AAFD67-354D-4F36-A01F-C0220F4D5554}"/>
              </a:ext>
            </a:extLst>
          </p:cNvPr>
          <p:cNvSpPr/>
          <p:nvPr/>
        </p:nvSpPr>
        <p:spPr>
          <a:xfrm>
            <a:off x="1257299" y="2331701"/>
            <a:ext cx="2095501" cy="46081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 только по строке с высшим образованием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7972B2D-0177-4CB6-99C2-1BB74FBCAC95}"/>
              </a:ext>
            </a:extLst>
          </p:cNvPr>
          <p:cNvCxnSpPr>
            <a:cxnSpLocks/>
          </p:cNvCxnSpPr>
          <p:nvPr/>
        </p:nvCxnSpPr>
        <p:spPr>
          <a:xfrm>
            <a:off x="3438525" y="2641974"/>
            <a:ext cx="447675" cy="37806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24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C0FBDF-EB3A-4D2B-96DC-BEDBF94F7C4B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2.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352E448-4295-444D-A03E-5968FF839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43038"/>
              </p:ext>
            </p:extLst>
          </p:nvPr>
        </p:nvGraphicFramePr>
        <p:xfrm>
          <a:off x="876299" y="1276350"/>
          <a:ext cx="5362575" cy="4890586"/>
        </p:xfrm>
        <a:graphic>
          <a:graphicData uri="http://schemas.openxmlformats.org/drawingml/2006/table">
            <a:tbl>
              <a:tblPr firstRow="1" firstCol="1" bandRow="1"/>
              <a:tblGrid>
                <a:gridCol w="2190751">
                  <a:extLst>
                    <a:ext uri="{9D8B030D-6E8A-4147-A177-3AD203B41FA5}">
                      <a16:colId xmlns:a16="http://schemas.microsoft.com/office/drawing/2014/main" val="93321995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41545191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3956956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693533290"/>
                    </a:ext>
                  </a:extLst>
                </a:gridCol>
                <a:gridCol w="1009649">
                  <a:extLst>
                    <a:ext uri="{9D8B030D-6E8A-4147-A177-3AD203B41FA5}">
                      <a16:colId xmlns:a16="http://schemas.microsoft.com/office/drawing/2014/main" val="422980348"/>
                    </a:ext>
                  </a:extLst>
                </a:gridCol>
              </a:tblGrid>
              <a:tr h="6102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основных работников на занятых должностях,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30190"/>
                  </a:ext>
                </a:extLst>
              </a:tr>
              <a:tr h="872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3992"/>
                  </a:ext>
                </a:extLst>
              </a:tr>
              <a:tr h="194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8201" marR="3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42913"/>
                  </a:ext>
                </a:extLst>
              </a:tr>
              <a:tr h="241142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Палатные (постовые)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999516"/>
                  </a:ext>
                </a:extLst>
              </a:tr>
              <a:tr h="1234630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должности  и физические лица  без медицинского образования занимающих должности среднего медицинского персонала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023760"/>
                  </a:ext>
                </a:extLst>
              </a:tr>
              <a:tr h="402180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 медицинских </a:t>
                      </a:r>
                    </a:p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регистраторов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659307"/>
                  </a:ext>
                </a:extLst>
              </a:tr>
              <a:tr h="194067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3237"/>
                  </a:ext>
                </a:extLst>
              </a:tr>
              <a:tr h="194067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915758"/>
                  </a:ext>
                </a:extLst>
              </a:tr>
              <a:tr h="818405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 с неоконченным высшим образованием или врачи, студенты (из стр. 236)</a:t>
                      </a:r>
                    </a:p>
                  </a:txBody>
                  <a:tcPr marL="38201" marR="38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74884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8578A3-298C-4D52-BEE8-74E67AE8C948}"/>
              </a:ext>
            </a:extLst>
          </p:cNvPr>
          <p:cNvSpPr/>
          <p:nvPr/>
        </p:nvSpPr>
        <p:spPr>
          <a:xfrm>
            <a:off x="6406043" y="2464594"/>
            <a:ext cx="2208837" cy="233655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медицинских сестер с медицинским образованием (медицинский колледж, медучилище и т.п.): штатные, занятые ставки и физические лица показываем  в строке 181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1CF023-CFAE-4C9E-B7FF-E83650F28B2E}"/>
              </a:ext>
            </a:extLst>
          </p:cNvPr>
          <p:cNvSpPr/>
          <p:nvPr/>
        </p:nvSpPr>
        <p:spPr>
          <a:xfrm>
            <a:off x="6496050" y="1475826"/>
            <a:ext cx="4819650" cy="5810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9 ставок «медицинская сестра палатная»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8 ставок занято 8 основными сотрудниками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415843-BB1A-4F07-A5C1-7B23EBB9991E}"/>
              </a:ext>
            </a:extLst>
          </p:cNvPr>
          <p:cNvSpPr/>
          <p:nvPr/>
        </p:nvSpPr>
        <p:spPr>
          <a:xfrm>
            <a:off x="9086850" y="2463682"/>
            <a:ext cx="2208837" cy="230486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сотрудника БЕЗ медицинского образования:  штатные, занятые ставки и физические лица показываем в строке 242 (и 236 соответственно) и в пояснении расшифровываем, что это палатные медсестры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7957FA-F0AF-45F8-84BF-1CB1D9707488}"/>
              </a:ext>
            </a:extLst>
          </p:cNvPr>
          <p:cNvSpPr/>
          <p:nvPr/>
        </p:nvSpPr>
        <p:spPr>
          <a:xfrm>
            <a:off x="8543925" y="5095875"/>
            <a:ext cx="2771775" cy="966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1 сотрудник– студент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показывается дважды: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242 и 243 строках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332FB42-A177-4346-BE83-6BD94DACF243}"/>
              </a:ext>
            </a:extLst>
          </p:cNvPr>
          <p:cNvSpPr/>
          <p:nvPr/>
        </p:nvSpPr>
        <p:spPr>
          <a:xfrm>
            <a:off x="5324474" y="2933700"/>
            <a:ext cx="769599" cy="333375"/>
          </a:xfrm>
          <a:prstGeom prst="ellipse">
            <a:avLst/>
          </a:prstGeom>
          <a:noFill/>
          <a:ln w="8572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08B064C-D3B5-4C43-A5E7-A545BDB091EC}"/>
              </a:ext>
            </a:extLst>
          </p:cNvPr>
          <p:cNvSpPr/>
          <p:nvPr/>
        </p:nvSpPr>
        <p:spPr>
          <a:xfrm>
            <a:off x="5306132" y="4026690"/>
            <a:ext cx="806281" cy="669136"/>
          </a:xfrm>
          <a:prstGeom prst="ellipse">
            <a:avLst/>
          </a:prstGeom>
          <a:noFill/>
          <a:ln w="85725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F1D8DEE-47C7-417E-85CD-B420A0871D71}"/>
              </a:ext>
            </a:extLst>
          </p:cNvPr>
          <p:cNvSpPr/>
          <p:nvPr/>
        </p:nvSpPr>
        <p:spPr>
          <a:xfrm>
            <a:off x="5324474" y="5839980"/>
            <a:ext cx="732918" cy="396372"/>
          </a:xfrm>
          <a:prstGeom prst="ellipse">
            <a:avLst/>
          </a:prstGeom>
          <a:noFill/>
          <a:ln w="857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9093B23-8EEB-46EB-B9B2-E40706F542E4}"/>
              </a:ext>
            </a:extLst>
          </p:cNvPr>
          <p:cNvCxnSpPr>
            <a:cxnSpLocks/>
          </p:cNvCxnSpPr>
          <p:nvPr/>
        </p:nvCxnSpPr>
        <p:spPr>
          <a:xfrm flipH="1">
            <a:off x="3886200" y="1743261"/>
            <a:ext cx="2486025" cy="41891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ABAAAE0-192C-4814-8B34-540FB53B4BD5}"/>
              </a:ext>
            </a:extLst>
          </p:cNvPr>
          <p:cNvCxnSpPr>
            <a:cxnSpLocks/>
          </p:cNvCxnSpPr>
          <p:nvPr/>
        </p:nvCxnSpPr>
        <p:spPr>
          <a:xfrm flipH="1">
            <a:off x="4876800" y="1911593"/>
            <a:ext cx="1485899" cy="25058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6467E56-A5F3-4C7B-9FA7-3BF05E30AF90}"/>
              </a:ext>
            </a:extLst>
          </p:cNvPr>
          <p:cNvCxnSpPr>
            <a:cxnSpLocks/>
          </p:cNvCxnSpPr>
          <p:nvPr/>
        </p:nvCxnSpPr>
        <p:spPr>
          <a:xfrm flipH="1">
            <a:off x="7286626" y="2133600"/>
            <a:ext cx="1485899" cy="25058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875AC31-3A53-43CC-88D5-EDD35FCCBDDB}"/>
              </a:ext>
            </a:extLst>
          </p:cNvPr>
          <p:cNvCxnSpPr>
            <a:cxnSpLocks/>
          </p:cNvCxnSpPr>
          <p:nvPr/>
        </p:nvCxnSpPr>
        <p:spPr>
          <a:xfrm>
            <a:off x="9106863" y="2127050"/>
            <a:ext cx="1485899" cy="25713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96AEABD-1E33-4DEB-A240-EA256CC6EE28}"/>
              </a:ext>
            </a:extLst>
          </p:cNvPr>
          <p:cNvCxnSpPr>
            <a:cxnSpLocks/>
          </p:cNvCxnSpPr>
          <p:nvPr/>
        </p:nvCxnSpPr>
        <p:spPr>
          <a:xfrm>
            <a:off x="10096500" y="4801150"/>
            <a:ext cx="0" cy="29472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5AAFD67-354D-4F36-A01F-C0220F4D5554}"/>
              </a:ext>
            </a:extLst>
          </p:cNvPr>
          <p:cNvSpPr/>
          <p:nvPr/>
        </p:nvSpPr>
        <p:spPr>
          <a:xfrm>
            <a:off x="919162" y="2205829"/>
            <a:ext cx="2476501" cy="46081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 только по строке с высшим образованием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7972B2D-0177-4CB6-99C2-1BB74FBCAC95}"/>
              </a:ext>
            </a:extLst>
          </p:cNvPr>
          <p:cNvCxnSpPr>
            <a:cxnSpLocks/>
          </p:cNvCxnSpPr>
          <p:nvPr/>
        </p:nvCxnSpPr>
        <p:spPr>
          <a:xfrm>
            <a:off x="3438525" y="2641974"/>
            <a:ext cx="295275" cy="37745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64E50AC4-2090-4129-A327-D4D21C8324E4}"/>
              </a:ext>
            </a:extLst>
          </p:cNvPr>
          <p:cNvSpPr/>
          <p:nvPr/>
        </p:nvSpPr>
        <p:spPr>
          <a:xfrm>
            <a:off x="5306131" y="4899420"/>
            <a:ext cx="806281" cy="669136"/>
          </a:xfrm>
          <a:prstGeom prst="ellipse">
            <a:avLst/>
          </a:prstGeom>
          <a:noFill/>
          <a:ln w="85725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5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CD60EAB-B346-4853-8DBD-D2778E1B8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0428"/>
              </p:ext>
            </p:extLst>
          </p:nvPr>
        </p:nvGraphicFramePr>
        <p:xfrm>
          <a:off x="1019175" y="1343025"/>
          <a:ext cx="10296527" cy="4695140"/>
        </p:xfrm>
        <a:graphic>
          <a:graphicData uri="http://schemas.openxmlformats.org/drawingml/2006/table">
            <a:tbl>
              <a:tblPr firstRow="1" firstCol="1" bandRow="1"/>
              <a:tblGrid>
                <a:gridCol w="1832878">
                  <a:extLst>
                    <a:ext uri="{9D8B030D-6E8A-4147-A177-3AD203B41FA5}">
                      <a16:colId xmlns:a16="http://schemas.microsoft.com/office/drawing/2014/main" val="3089994432"/>
                    </a:ext>
                  </a:extLst>
                </a:gridCol>
                <a:gridCol w="536865">
                  <a:extLst>
                    <a:ext uri="{9D8B030D-6E8A-4147-A177-3AD203B41FA5}">
                      <a16:colId xmlns:a16="http://schemas.microsoft.com/office/drawing/2014/main" val="264989851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3010571700"/>
                    </a:ext>
                  </a:extLst>
                </a:gridCol>
                <a:gridCol w="935277">
                  <a:extLst>
                    <a:ext uri="{9D8B030D-6E8A-4147-A177-3AD203B41FA5}">
                      <a16:colId xmlns:a16="http://schemas.microsoft.com/office/drawing/2014/main" val="3793298186"/>
                    </a:ext>
                  </a:extLst>
                </a:gridCol>
                <a:gridCol w="935277">
                  <a:extLst>
                    <a:ext uri="{9D8B030D-6E8A-4147-A177-3AD203B41FA5}">
                      <a16:colId xmlns:a16="http://schemas.microsoft.com/office/drawing/2014/main" val="98915038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4180933158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1154623990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2109530807"/>
                    </a:ext>
                  </a:extLst>
                </a:gridCol>
                <a:gridCol w="717706">
                  <a:extLst>
                    <a:ext uri="{9D8B030D-6E8A-4147-A177-3AD203B41FA5}">
                      <a16:colId xmlns:a16="http://schemas.microsoft.com/office/drawing/2014/main" val="3275431435"/>
                    </a:ext>
                  </a:extLst>
                </a:gridCol>
                <a:gridCol w="800590">
                  <a:extLst>
                    <a:ext uri="{9D8B030D-6E8A-4147-A177-3AD203B41FA5}">
                      <a16:colId xmlns:a16="http://schemas.microsoft.com/office/drawing/2014/main" val="1260528956"/>
                    </a:ext>
                  </a:extLst>
                </a:gridCol>
                <a:gridCol w="800590">
                  <a:extLst>
                    <a:ext uri="{9D8B030D-6E8A-4147-A177-3AD203B41FA5}">
                      <a16:colId xmlns:a16="http://schemas.microsoft.com/office/drawing/2014/main" val="111266007"/>
                    </a:ext>
                  </a:extLst>
                </a:gridCol>
              </a:tblGrid>
              <a:tr h="17177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физи-ческих лиц основ-ных работ-ников на занятых долж-ностях,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46807"/>
                  </a:ext>
                </a:extLst>
              </a:tr>
              <a:tr h="1092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-торных условиях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-делениях,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оказыва-ющих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меди-цинскую помощь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стацио-нарных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773485"/>
                  </a:ext>
                </a:extLst>
              </a:tr>
              <a:tr h="1413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70392"/>
                  </a:ext>
                </a:extLst>
              </a:tr>
              <a:tr h="205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32018"/>
                  </a:ext>
                </a:extLst>
              </a:tr>
              <a:tr h="316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здравпунктов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063406"/>
                  </a:ext>
                </a:extLst>
              </a:tr>
              <a:tr h="171969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44586"/>
                  </a:ext>
                </a:extLst>
              </a:tr>
              <a:tr h="497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спортивной медицине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508335"/>
                  </a:ext>
                </a:extLst>
              </a:tr>
              <a:tr h="171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454744"/>
                  </a:ext>
                </a:extLst>
              </a:tr>
              <a:tr h="24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стажеры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685713"/>
                  </a:ext>
                </a:extLst>
              </a:tr>
              <a:tr h="171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24299"/>
                  </a:ext>
                </a:extLst>
              </a:tr>
              <a:tr h="24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фельдшеры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90" marR="5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82791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E184CF-0524-49E8-860F-C43A5EABD448}"/>
              </a:ext>
            </a:extLst>
          </p:cNvPr>
          <p:cNvSpPr/>
          <p:nvPr/>
        </p:nvSpPr>
        <p:spPr>
          <a:xfrm>
            <a:off x="3443282" y="3920995"/>
            <a:ext cx="6958018" cy="48125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9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«врачи здравпунктов» надо сопоставлять с наличием здравпунктов (таблица 1001, строка 20)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2AED26-54CF-4E42-B95A-32F7F10B9CC6}"/>
              </a:ext>
            </a:extLst>
          </p:cNvPr>
          <p:cNvSpPr/>
          <p:nvPr/>
        </p:nvSpPr>
        <p:spPr>
          <a:xfrm>
            <a:off x="3443282" y="4556110"/>
            <a:ext cx="6958018" cy="44731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65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спортивной медицине» подтвердить наличием такой должности в штатном расписании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96B1AC-CB9A-4941-8645-D09BE40CF869}"/>
              </a:ext>
            </a:extLst>
          </p:cNvPr>
          <p:cNvSpPr/>
          <p:nvPr/>
        </p:nvSpPr>
        <p:spPr>
          <a:xfrm>
            <a:off x="3443282" y="5131282"/>
            <a:ext cx="6958018" cy="36736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86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«стажеры» графы с 12 по 16 не заполняются.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E887BC-903B-4848-B183-52E4D0538606}"/>
              </a:ext>
            </a:extLst>
          </p:cNvPr>
          <p:cNvSpPr/>
          <p:nvPr/>
        </p:nvSpPr>
        <p:spPr>
          <a:xfrm>
            <a:off x="3443282" y="5619635"/>
            <a:ext cx="6958018" cy="68049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делегировании полномочий некоторых врачебных функций на фельдшера (ФАП, ФП), должности не становятся врачебными и показываются </a:t>
            </a: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212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«фельдшеры»</a:t>
            </a:r>
          </a:p>
        </p:txBody>
      </p:sp>
    </p:spTree>
    <p:extLst>
      <p:ext uri="{BB962C8B-B14F-4D97-AF65-F5344CB8AC3E}">
        <p14:creationId xmlns:p14="http://schemas.microsoft.com/office/powerpoint/2010/main" val="74230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F5CFF0-4988-46EB-91D1-83D86F3D6C54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9A77287-E48F-4C14-93F3-36C4B3885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65805"/>
              </p:ext>
            </p:extLst>
          </p:nvPr>
        </p:nvGraphicFramePr>
        <p:xfrm>
          <a:off x="333375" y="1107224"/>
          <a:ext cx="11115675" cy="2169376"/>
        </p:xfrm>
        <a:graphic>
          <a:graphicData uri="http://schemas.openxmlformats.org/drawingml/2006/table">
            <a:tbl>
              <a:tblPr firstRow="1" firstCol="1" bandRow="1"/>
              <a:tblGrid>
                <a:gridCol w="3676650">
                  <a:extLst>
                    <a:ext uri="{9D8B030D-6E8A-4147-A177-3AD203B41FA5}">
                      <a16:colId xmlns:a16="http://schemas.microsoft.com/office/drawing/2014/main" val="55137036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60703943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0438127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70397754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7635605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61864994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11461149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399098454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890981579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69294037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35611416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749001348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489566102"/>
                    </a:ext>
                  </a:extLst>
                </a:gridCol>
                <a:gridCol w="453833">
                  <a:extLst>
                    <a:ext uri="{9D8B030D-6E8A-4147-A177-3AD203B41FA5}">
                      <a16:colId xmlns:a16="http://schemas.microsoft.com/office/drawing/2014/main" val="3603813405"/>
                    </a:ext>
                  </a:extLst>
                </a:gridCol>
                <a:gridCol w="487529">
                  <a:extLst>
                    <a:ext uri="{9D8B030D-6E8A-4147-A177-3AD203B41FA5}">
                      <a16:colId xmlns:a16="http://schemas.microsoft.com/office/drawing/2014/main" val="1450222803"/>
                    </a:ext>
                  </a:extLst>
                </a:gridCol>
                <a:gridCol w="422526">
                  <a:extLst>
                    <a:ext uri="{9D8B030D-6E8A-4147-A177-3AD203B41FA5}">
                      <a16:colId xmlns:a16="http://schemas.microsoft.com/office/drawing/2014/main" val="2540789077"/>
                    </a:ext>
                  </a:extLst>
                </a:gridCol>
                <a:gridCol w="379187">
                  <a:extLst>
                    <a:ext uri="{9D8B030D-6E8A-4147-A177-3AD203B41FA5}">
                      <a16:colId xmlns:a16="http://schemas.microsoft.com/office/drawing/2014/main" val="906566560"/>
                    </a:ext>
                  </a:extLst>
                </a:gridCol>
              </a:tblGrid>
              <a:tr h="1084688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скорой медицинской помощи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(включая старших врачей)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682547"/>
                  </a:ext>
                </a:extLst>
              </a:tr>
              <a:tr h="1084688">
                <a:tc>
                  <a:txBody>
                    <a:bodyPr/>
                    <a:lstStyle/>
                    <a:p>
                      <a:pPr marL="149225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выездной бригады скорой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61776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B53D592-A8BC-4A08-A473-4CAF75DF1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9495"/>
              </p:ext>
            </p:extLst>
          </p:nvPr>
        </p:nvGraphicFramePr>
        <p:xfrm>
          <a:off x="333375" y="3824288"/>
          <a:ext cx="11115670" cy="761207"/>
        </p:xfrm>
        <a:graphic>
          <a:graphicData uri="http://schemas.openxmlformats.org/drawingml/2006/table">
            <a:tbl>
              <a:tblPr firstRow="1" firstCol="1" bandRow="1"/>
              <a:tblGrid>
                <a:gridCol w="3057525">
                  <a:extLst>
                    <a:ext uri="{9D8B030D-6E8A-4147-A177-3AD203B41FA5}">
                      <a16:colId xmlns:a16="http://schemas.microsoft.com/office/drawing/2014/main" val="103667699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99150689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1466218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9895649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391245175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5985493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7372344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73351259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86288992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352706114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57238247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22305397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6330311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38491412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842410995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26407186"/>
                    </a:ext>
                  </a:extLst>
                </a:gridCol>
                <a:gridCol w="361945">
                  <a:extLst>
                    <a:ext uri="{9D8B030D-6E8A-4147-A177-3AD203B41FA5}">
                      <a16:colId xmlns:a16="http://schemas.microsoft.com/office/drawing/2014/main" val="722508825"/>
                    </a:ext>
                  </a:extLst>
                </a:gridCol>
              </a:tblGrid>
              <a:tr h="761207">
                <a:tc>
                  <a:txBody>
                    <a:bodyPr/>
                    <a:lstStyle/>
                    <a:p>
                      <a:pPr marL="180340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клинической лабораторной диагностики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73840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BF4A3A-F02E-4B5C-BA9E-03092D78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93416"/>
              </p:ext>
            </p:extLst>
          </p:nvPr>
        </p:nvGraphicFramePr>
        <p:xfrm>
          <a:off x="333371" y="5337117"/>
          <a:ext cx="11115674" cy="904875"/>
        </p:xfrm>
        <a:graphic>
          <a:graphicData uri="http://schemas.openxmlformats.org/drawingml/2006/table">
            <a:tbl>
              <a:tblPr firstRow="1" firstCol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259204292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43183345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150107277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59443517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411659883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37269278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03670623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102397691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159289323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13467737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9168869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92752600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396682354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39852069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08954495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81412887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941567583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14414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врачей (стр.1) врачи клинических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специальностей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11148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C932AF-D690-4B18-A809-DEF9E967585E}"/>
              </a:ext>
            </a:extLst>
          </p:cNvPr>
          <p:cNvSpPr/>
          <p:nvPr/>
        </p:nvSpPr>
        <p:spPr>
          <a:xfrm>
            <a:off x="5495927" y="1507679"/>
            <a:ext cx="5448298" cy="140667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отдельные строки.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84 – заполняем как и раньше.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85 – новая строка для специалистов, окончивших СПЕЦИАЛИТЕТ!!!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573A5D2-DE48-4885-81BA-F50B8EE00F53}"/>
              </a:ext>
            </a:extLst>
          </p:cNvPr>
          <p:cNvCxnSpPr>
            <a:cxnSpLocks/>
          </p:cNvCxnSpPr>
          <p:nvPr/>
        </p:nvCxnSpPr>
        <p:spPr>
          <a:xfrm flipH="1" flipV="1">
            <a:off x="4467225" y="1695450"/>
            <a:ext cx="1028702" cy="32863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14C05A2-9EEC-4349-9703-826621257854}"/>
              </a:ext>
            </a:extLst>
          </p:cNvPr>
          <p:cNvCxnSpPr>
            <a:cxnSpLocks/>
          </p:cNvCxnSpPr>
          <p:nvPr/>
        </p:nvCxnSpPr>
        <p:spPr>
          <a:xfrm flipH="1">
            <a:off x="4467225" y="2561610"/>
            <a:ext cx="1028702" cy="19095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E799E3-F1BB-4D96-B646-CFA599C699C0}"/>
              </a:ext>
            </a:extLst>
          </p:cNvPr>
          <p:cNvSpPr/>
          <p:nvPr/>
        </p:nvSpPr>
        <p:spPr>
          <a:xfrm>
            <a:off x="4989964" y="3372629"/>
            <a:ext cx="6459082" cy="17595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образование – специалитет по одной из специальностей «Лечебное дело», «Медико-профилактическое дело», «Медицинская биофизика», «Медицинская биохимия», «Медицинская кибернетика», Педиатрия», «Стоматология»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высшее образование – специалитет по специальности «Фармация» (полученное до 31 декабря 2010 года).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78F1F7-6557-4DEF-A17C-216A6999EA2C}"/>
              </a:ext>
            </a:extLst>
          </p:cNvPr>
          <p:cNvSpPr/>
          <p:nvPr/>
        </p:nvSpPr>
        <p:spPr>
          <a:xfrm>
            <a:off x="4638675" y="5494663"/>
            <a:ext cx="6715125" cy="58743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Добавляется строка 85. Сумма вводится самостоятельно!!!! Проверка через контроль!!!!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E70C0FC-4E2E-45AD-81D9-3A47BB0414A3}"/>
              </a:ext>
            </a:extLst>
          </p:cNvPr>
          <p:cNvCxnSpPr>
            <a:cxnSpLocks/>
          </p:cNvCxnSpPr>
          <p:nvPr/>
        </p:nvCxnSpPr>
        <p:spPr>
          <a:xfrm flipH="1">
            <a:off x="3933826" y="4204891"/>
            <a:ext cx="1028700" cy="1428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40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F221F9-F334-4274-BDF5-3D60555D1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37690"/>
              </p:ext>
            </p:extLst>
          </p:nvPr>
        </p:nvGraphicFramePr>
        <p:xfrm>
          <a:off x="922789" y="1275126"/>
          <a:ext cx="10296526" cy="4950043"/>
        </p:xfrm>
        <a:graphic>
          <a:graphicData uri="http://schemas.openxmlformats.org/drawingml/2006/table">
            <a:tbl>
              <a:tblPr firstRow="1" firstCol="1" bandRow="1"/>
              <a:tblGrid>
                <a:gridCol w="1560352">
                  <a:extLst>
                    <a:ext uri="{9D8B030D-6E8A-4147-A177-3AD203B41FA5}">
                      <a16:colId xmlns:a16="http://schemas.microsoft.com/office/drawing/2014/main" val="3883300818"/>
                    </a:ext>
                  </a:extLst>
                </a:gridCol>
                <a:gridCol w="352338">
                  <a:extLst>
                    <a:ext uri="{9D8B030D-6E8A-4147-A177-3AD203B41FA5}">
                      <a16:colId xmlns:a16="http://schemas.microsoft.com/office/drawing/2014/main" val="1170480095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val="2736263142"/>
                    </a:ext>
                  </a:extLst>
                </a:gridCol>
                <a:gridCol w="578841">
                  <a:extLst>
                    <a:ext uri="{9D8B030D-6E8A-4147-A177-3AD203B41FA5}">
                      <a16:colId xmlns:a16="http://schemas.microsoft.com/office/drawing/2014/main" val="4184055898"/>
                    </a:ext>
                  </a:extLst>
                </a:gridCol>
                <a:gridCol w="564278">
                  <a:extLst>
                    <a:ext uri="{9D8B030D-6E8A-4147-A177-3AD203B41FA5}">
                      <a16:colId xmlns:a16="http://schemas.microsoft.com/office/drawing/2014/main" val="2751708709"/>
                    </a:ext>
                  </a:extLst>
                </a:gridCol>
                <a:gridCol w="668903">
                  <a:extLst>
                    <a:ext uri="{9D8B030D-6E8A-4147-A177-3AD203B41FA5}">
                      <a16:colId xmlns:a16="http://schemas.microsoft.com/office/drawing/2014/main" val="475792658"/>
                    </a:ext>
                  </a:extLst>
                </a:gridCol>
                <a:gridCol w="616381">
                  <a:extLst>
                    <a:ext uri="{9D8B030D-6E8A-4147-A177-3AD203B41FA5}">
                      <a16:colId xmlns:a16="http://schemas.microsoft.com/office/drawing/2014/main" val="3057700110"/>
                    </a:ext>
                  </a:extLst>
                </a:gridCol>
                <a:gridCol w="524522">
                  <a:extLst>
                    <a:ext uri="{9D8B030D-6E8A-4147-A177-3AD203B41FA5}">
                      <a16:colId xmlns:a16="http://schemas.microsoft.com/office/drawing/2014/main" val="1681703314"/>
                    </a:ext>
                  </a:extLst>
                </a:gridCol>
                <a:gridCol w="611762">
                  <a:extLst>
                    <a:ext uri="{9D8B030D-6E8A-4147-A177-3AD203B41FA5}">
                      <a16:colId xmlns:a16="http://schemas.microsoft.com/office/drawing/2014/main" val="1729595191"/>
                    </a:ext>
                  </a:extLst>
                </a:gridCol>
                <a:gridCol w="550653">
                  <a:extLst>
                    <a:ext uri="{9D8B030D-6E8A-4147-A177-3AD203B41FA5}">
                      <a16:colId xmlns:a16="http://schemas.microsoft.com/office/drawing/2014/main" val="2084771470"/>
                    </a:ext>
                  </a:extLst>
                </a:gridCol>
                <a:gridCol w="551298">
                  <a:extLst>
                    <a:ext uri="{9D8B030D-6E8A-4147-A177-3AD203B41FA5}">
                      <a16:colId xmlns:a16="http://schemas.microsoft.com/office/drawing/2014/main" val="50255154"/>
                    </a:ext>
                  </a:extLst>
                </a:gridCol>
                <a:gridCol w="551298">
                  <a:extLst>
                    <a:ext uri="{9D8B030D-6E8A-4147-A177-3AD203B41FA5}">
                      <a16:colId xmlns:a16="http://schemas.microsoft.com/office/drawing/2014/main" val="3192330884"/>
                    </a:ext>
                  </a:extLst>
                </a:gridCol>
                <a:gridCol w="550653">
                  <a:extLst>
                    <a:ext uri="{9D8B030D-6E8A-4147-A177-3AD203B41FA5}">
                      <a16:colId xmlns:a16="http://schemas.microsoft.com/office/drawing/2014/main" val="2830784110"/>
                    </a:ext>
                  </a:extLst>
                </a:gridCol>
                <a:gridCol w="493642">
                  <a:extLst>
                    <a:ext uri="{9D8B030D-6E8A-4147-A177-3AD203B41FA5}">
                      <a16:colId xmlns:a16="http://schemas.microsoft.com/office/drawing/2014/main" val="1353633830"/>
                    </a:ext>
                  </a:extLst>
                </a:gridCol>
                <a:gridCol w="516316">
                  <a:extLst>
                    <a:ext uri="{9D8B030D-6E8A-4147-A177-3AD203B41FA5}">
                      <a16:colId xmlns:a16="http://schemas.microsoft.com/office/drawing/2014/main" val="4037241178"/>
                    </a:ext>
                  </a:extLst>
                </a:gridCol>
                <a:gridCol w="585634">
                  <a:extLst>
                    <a:ext uri="{9D8B030D-6E8A-4147-A177-3AD203B41FA5}">
                      <a16:colId xmlns:a16="http://schemas.microsoft.com/office/drawing/2014/main" val="3182619201"/>
                    </a:ext>
                  </a:extLst>
                </a:gridCol>
                <a:gridCol w="516316">
                  <a:extLst>
                    <a:ext uri="{9D8B030D-6E8A-4147-A177-3AD203B41FA5}">
                      <a16:colId xmlns:a16="http://schemas.microsoft.com/office/drawing/2014/main" val="3644406212"/>
                    </a:ext>
                  </a:extLst>
                </a:gridCol>
              </a:tblGrid>
              <a:tr h="26706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(специальности)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стр.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физи-ческих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 основ-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работ-ников на занятых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долж-ностях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 9), чел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серти-фикат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гр.9), чел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свиде-тельство об аккреди-тации 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гр. 9), чел 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Нахо-дятся в декрет-ном или долгос-рочном отпуске (из гр. 9), чел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82921"/>
                  </a:ext>
                </a:extLst>
              </a:tr>
              <a:tr h="477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-торных условиях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стацио-нарных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75785"/>
                  </a:ext>
                </a:extLst>
              </a:tr>
              <a:tr h="58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95575"/>
                  </a:ext>
                </a:extLst>
              </a:tr>
              <a:tr h="12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33200"/>
                  </a:ext>
                </a:extLst>
              </a:tr>
              <a:tr h="1288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лаборанты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285861"/>
                  </a:ext>
                </a:extLst>
              </a:tr>
              <a:tr h="267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 том числе: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лабораторное дело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289023"/>
                  </a:ext>
                </a:extLst>
              </a:tr>
              <a:tr h="1288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гистология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947311"/>
                  </a:ext>
                </a:extLst>
              </a:tr>
              <a:tr h="267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 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374546"/>
                  </a:ext>
                </a:extLst>
              </a:tr>
              <a:tr h="5433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лабораторные техники (фельдшеры-лаборанты), включая старших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79419"/>
                  </a:ext>
                </a:extLst>
              </a:tr>
              <a:tr h="267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лабораторное дело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803899"/>
                  </a:ext>
                </a:extLst>
              </a:tr>
              <a:tr h="1288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гистология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331382"/>
                  </a:ext>
                </a:extLst>
              </a:tr>
              <a:tr h="267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лабораторная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 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234230"/>
                  </a:ext>
                </a:extLst>
              </a:tr>
              <a:tr h="267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технологи, включая старших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663676"/>
                  </a:ext>
                </a:extLst>
              </a:tr>
              <a:tr h="267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 лабораторное дело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38472"/>
                  </a:ext>
                </a:extLst>
              </a:tr>
              <a:tr h="1288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гистология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108281"/>
                  </a:ext>
                </a:extLst>
              </a:tr>
              <a:tr h="267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 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546" marR="41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6261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263AB4-76DD-4ABD-80F7-23A650920DF5}"/>
              </a:ext>
            </a:extLst>
          </p:cNvPr>
          <p:cNvSpPr/>
          <p:nvPr/>
        </p:nvSpPr>
        <p:spPr>
          <a:xfrm>
            <a:off x="4592186" y="2636501"/>
            <a:ext cx="6291132" cy="4937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166 может быть больше суммы строк 167+168+169 за счет: бактериология, судебно-медицинская экспертиза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76AD65-028A-4440-9D50-61184F106344}"/>
              </a:ext>
            </a:extLst>
          </p:cNvPr>
          <p:cNvSpPr/>
          <p:nvPr/>
        </p:nvSpPr>
        <p:spPr>
          <a:xfrm>
            <a:off x="4592186" y="3744374"/>
            <a:ext cx="6291132" cy="4937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170 может быть больше суммы строк 171+172+173 за счет: бактериология, судебно-медицинская экспертиза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2BF65D-2DEA-42D8-9556-A7D1D5E54BF9}"/>
              </a:ext>
            </a:extLst>
          </p:cNvPr>
          <p:cNvSpPr/>
          <p:nvPr/>
        </p:nvSpPr>
        <p:spPr>
          <a:xfrm>
            <a:off x="4592186" y="5099109"/>
            <a:ext cx="6291132" cy="4937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203 может быть больше суммы строк 204+205+206 за счет: бактериология, судебно-медицинская экспертиза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936738-5D75-4710-B292-3159C8987565}"/>
              </a:ext>
            </a:extLst>
          </p:cNvPr>
          <p:cNvSpPr/>
          <p:nvPr/>
        </p:nvSpPr>
        <p:spPr>
          <a:xfrm>
            <a:off x="2357305" y="2636501"/>
            <a:ext cx="570453" cy="35113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D32E41A-327D-4637-9B35-E71134187ADE}"/>
              </a:ext>
            </a:extLst>
          </p:cNvPr>
          <p:cNvSpPr/>
          <p:nvPr/>
        </p:nvSpPr>
        <p:spPr>
          <a:xfrm>
            <a:off x="2357305" y="3815667"/>
            <a:ext cx="570453" cy="35113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0A129E9-99DF-4C29-83A7-C86C9EF25F6C}"/>
              </a:ext>
            </a:extLst>
          </p:cNvPr>
          <p:cNvSpPr/>
          <p:nvPr/>
        </p:nvSpPr>
        <p:spPr>
          <a:xfrm>
            <a:off x="2357305" y="5099109"/>
            <a:ext cx="570453" cy="416395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20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752029" y="819834"/>
            <a:ext cx="10784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1101.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отделений (кабинетов) профилактики (из таблицы 1100)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B19A35-8BD4-4400-A3BB-5FEC85C7F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2909"/>
              </p:ext>
            </p:extLst>
          </p:nvPr>
        </p:nvGraphicFramePr>
        <p:xfrm>
          <a:off x="891611" y="1621872"/>
          <a:ext cx="10408777" cy="2153174"/>
        </p:xfrm>
        <a:graphic>
          <a:graphicData uri="http://schemas.openxmlformats.org/drawingml/2006/table">
            <a:tbl>
              <a:tblPr firstRow="1" firstCol="1" bandRow="1"/>
              <a:tblGrid>
                <a:gridCol w="4605870">
                  <a:extLst>
                    <a:ext uri="{9D8B030D-6E8A-4147-A177-3AD203B41FA5}">
                      <a16:colId xmlns:a16="http://schemas.microsoft.com/office/drawing/2014/main" val="529822696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1612580327"/>
                    </a:ext>
                  </a:extLst>
                </a:gridCol>
                <a:gridCol w="1308683">
                  <a:extLst>
                    <a:ext uri="{9D8B030D-6E8A-4147-A177-3AD203B41FA5}">
                      <a16:colId xmlns:a16="http://schemas.microsoft.com/office/drawing/2014/main" val="3655783760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2781234059"/>
                    </a:ext>
                  </a:extLst>
                </a:gridCol>
                <a:gridCol w="2212419">
                  <a:extLst>
                    <a:ext uri="{9D8B030D-6E8A-4147-A177-3AD203B41FA5}">
                      <a16:colId xmlns:a16="http://schemas.microsoft.com/office/drawing/2014/main" val="1032962036"/>
                    </a:ext>
                  </a:extLst>
                </a:gridCol>
              </a:tblGrid>
              <a:tr h="4551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 и физические лица отделений (кабинетов) профилактики (из таблицы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Должностей,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382074"/>
                  </a:ext>
                </a:extLst>
              </a:tr>
              <a:tr h="428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87715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18527"/>
                  </a:ext>
                </a:extLst>
              </a:tr>
              <a:tr h="43521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врачей (из стр. 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06537"/>
                  </a:ext>
                </a:extLst>
              </a:tr>
              <a:tr h="435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медицинского персонала (из стр.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28104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6FC2C6-6BD2-43CF-AF77-AA60CF069A54}"/>
              </a:ext>
            </a:extLst>
          </p:cNvPr>
          <p:cNvSpPr/>
          <p:nvPr/>
        </p:nvSpPr>
        <p:spPr>
          <a:xfrm>
            <a:off x="2256434" y="4207752"/>
            <a:ext cx="7775982" cy="114230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1101 заполняется при наличии отделений (кабинетов) профилактики в строке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1001 «Кабинеты, отделения, подразделения».</a:t>
            </a:r>
          </a:p>
        </p:txBody>
      </p:sp>
    </p:spTree>
    <p:extLst>
      <p:ext uri="{BB962C8B-B14F-4D97-AF65-F5344CB8AC3E}">
        <p14:creationId xmlns:p14="http://schemas.microsoft.com/office/powerpoint/2010/main" val="42096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964734" y="819834"/>
            <a:ext cx="10350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1102.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ФП (из таблицы 1100)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C06713B-0091-4FCF-8CF3-220537537C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9233" y="1492075"/>
          <a:ext cx="10209401" cy="2282555"/>
        </p:xfrm>
        <a:graphic>
          <a:graphicData uri="http://schemas.openxmlformats.org/drawingml/2006/table">
            <a:tbl>
              <a:tblPr/>
              <a:tblGrid>
                <a:gridCol w="5085604">
                  <a:extLst>
                    <a:ext uri="{9D8B030D-6E8A-4147-A177-3AD203B41FA5}">
                      <a16:colId xmlns:a16="http://schemas.microsoft.com/office/drawing/2014/main" val="3436737097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1477425318"/>
                    </a:ext>
                  </a:extLst>
                </a:gridCol>
                <a:gridCol w="1463647">
                  <a:extLst>
                    <a:ext uri="{9D8B030D-6E8A-4147-A177-3AD203B41FA5}">
                      <a16:colId xmlns:a16="http://schemas.microsoft.com/office/drawing/2014/main" val="4017179469"/>
                    </a:ext>
                  </a:extLst>
                </a:gridCol>
                <a:gridCol w="1463647">
                  <a:extLst>
                    <a:ext uri="{9D8B030D-6E8A-4147-A177-3AD203B41FA5}">
                      <a16:colId xmlns:a16="http://schemas.microsoft.com/office/drawing/2014/main" val="1721406026"/>
                    </a:ext>
                  </a:extLst>
                </a:gridCol>
                <a:gridCol w="1463647">
                  <a:extLst>
                    <a:ext uri="{9D8B030D-6E8A-4147-A177-3AD203B41FA5}">
                      <a16:colId xmlns:a16="http://schemas.microsoft.com/office/drawing/2014/main" val="17067707"/>
                    </a:ext>
                  </a:extLst>
                </a:gridCol>
              </a:tblGrid>
              <a:tr h="2452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медицинский персонал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ФАПов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ФП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таблицы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Должностей,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045149"/>
                  </a:ext>
                </a:extLst>
              </a:tr>
              <a:tr h="49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58189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960953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медицинский персонал ФАПов, ФП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174180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них: фельдшеры (включая заведующих)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02155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marL="54038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акушерки (включая заведующих)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93056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marL="54038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медицинские сестры (включая заведующих)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717699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marL="54038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зубной врач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80809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DF81A7-09EA-4098-9A60-066562CD93F2}"/>
              </a:ext>
            </a:extLst>
          </p:cNvPr>
          <p:cNvSpPr/>
          <p:nvPr/>
        </p:nvSpPr>
        <p:spPr>
          <a:xfrm>
            <a:off x="1073791" y="4002451"/>
            <a:ext cx="9940953" cy="9889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1102 заполняется при наличии фельдшерско-акушерских пунктов, фельдшерских пунктов в строках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115, 116, 117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1001 «Кабинеты, отделения, подразделения».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5B2884-47C7-4F85-BFAF-1918B4F7B5E3}"/>
              </a:ext>
            </a:extLst>
          </p:cNvPr>
          <p:cNvSpPr/>
          <p:nvPr/>
        </p:nvSpPr>
        <p:spPr>
          <a:xfrm>
            <a:off x="2583809" y="5210469"/>
            <a:ext cx="7155810" cy="59471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таблицы 1102 = сумме строк 2 + 3 + 4 + 5 </a:t>
            </a:r>
          </a:p>
        </p:txBody>
      </p:sp>
    </p:spTree>
    <p:extLst>
      <p:ext uri="{BB962C8B-B14F-4D97-AF65-F5344CB8AC3E}">
        <p14:creationId xmlns:p14="http://schemas.microsoft.com/office/powerpoint/2010/main" val="255771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1103.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 смотровых кабинетов (из таблицы 1100)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BE2AE50-4623-45D8-A715-0574D87B5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78597"/>
              </p:ext>
            </p:extLst>
          </p:nvPr>
        </p:nvGraphicFramePr>
        <p:xfrm>
          <a:off x="915973" y="1517241"/>
          <a:ext cx="10296526" cy="2660475"/>
        </p:xfrm>
        <a:graphic>
          <a:graphicData uri="http://schemas.openxmlformats.org/drawingml/2006/table">
            <a:tbl>
              <a:tblPr/>
              <a:tblGrid>
                <a:gridCol w="7431073">
                  <a:extLst>
                    <a:ext uri="{9D8B030D-6E8A-4147-A177-3AD203B41FA5}">
                      <a16:colId xmlns:a16="http://schemas.microsoft.com/office/drawing/2014/main" val="1660068978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259305381"/>
                    </a:ext>
                  </a:extLst>
                </a:gridCol>
                <a:gridCol w="2043332">
                  <a:extLst>
                    <a:ext uri="{9D8B030D-6E8A-4147-A177-3AD203B41FA5}">
                      <a16:colId xmlns:a16="http://schemas.microsoft.com/office/drawing/2014/main" val="3081368221"/>
                    </a:ext>
                  </a:extLst>
                </a:gridCol>
              </a:tblGrid>
              <a:tr h="591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медицинский персонал смотровых кабинетов (из таблицы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760831"/>
                  </a:ext>
                </a:extLst>
              </a:tr>
              <a:tr h="295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665240"/>
                  </a:ext>
                </a:extLst>
              </a:tr>
              <a:tr h="886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должностей среднего медицинского персонала (стр. 151)  – в смотровом кабинете,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</a:p>
                    <a:p>
                      <a:pPr marL="13506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12275"/>
                  </a:ext>
                </a:extLst>
              </a:tr>
              <a:tr h="295608">
                <a:tc>
                  <a:txBody>
                    <a:bodyPr/>
                    <a:lstStyle/>
                    <a:p>
                      <a:pPr marL="135064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266006"/>
                  </a:ext>
                </a:extLst>
              </a:tr>
              <a:tr h="591217">
                <a:tc>
                  <a:txBody>
                    <a:bodyPr/>
                    <a:lstStyle/>
                    <a:p>
                      <a:pPr marL="135064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 основных работников на занятых должностях,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9393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1A3A5A-030D-4CE8-9091-A2CDA511AED5}"/>
              </a:ext>
            </a:extLst>
          </p:cNvPr>
          <p:cNvSpPr/>
          <p:nvPr/>
        </p:nvSpPr>
        <p:spPr>
          <a:xfrm>
            <a:off x="2416030" y="4656792"/>
            <a:ext cx="7650760" cy="9889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1103 заполняется при наличии смотровых кабинетов в строке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1001 «Кабинеты, отделения, подразделения».</a:t>
            </a:r>
          </a:p>
        </p:txBody>
      </p:sp>
    </p:spTree>
    <p:extLst>
      <p:ext uri="{BB962C8B-B14F-4D97-AF65-F5344CB8AC3E}">
        <p14:creationId xmlns:p14="http://schemas.microsoft.com/office/powerpoint/2010/main" val="3985154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1104.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врачебных амбулаторий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86049D6-093F-47E8-846C-15BFA61077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456" y="1333850"/>
          <a:ext cx="10368794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4980456">
                  <a:extLst>
                    <a:ext uri="{9D8B030D-6E8A-4147-A177-3AD203B41FA5}">
                      <a16:colId xmlns:a16="http://schemas.microsoft.com/office/drawing/2014/main" val="1842799280"/>
                    </a:ext>
                  </a:extLst>
                </a:gridCol>
                <a:gridCol w="967988">
                  <a:extLst>
                    <a:ext uri="{9D8B030D-6E8A-4147-A177-3AD203B41FA5}">
                      <a16:colId xmlns:a16="http://schemas.microsoft.com/office/drawing/2014/main" val="3333961283"/>
                    </a:ext>
                  </a:extLst>
                </a:gridCol>
                <a:gridCol w="1382701">
                  <a:extLst>
                    <a:ext uri="{9D8B030D-6E8A-4147-A177-3AD203B41FA5}">
                      <a16:colId xmlns:a16="http://schemas.microsoft.com/office/drawing/2014/main" val="502961747"/>
                    </a:ext>
                  </a:extLst>
                </a:gridCol>
                <a:gridCol w="1383677">
                  <a:extLst>
                    <a:ext uri="{9D8B030D-6E8A-4147-A177-3AD203B41FA5}">
                      <a16:colId xmlns:a16="http://schemas.microsoft.com/office/drawing/2014/main" val="2229099983"/>
                    </a:ext>
                  </a:extLst>
                </a:gridCol>
                <a:gridCol w="1653972">
                  <a:extLst>
                    <a:ext uri="{9D8B030D-6E8A-4147-A177-3AD203B41FA5}">
                      <a16:colId xmlns:a16="http://schemas.microsoft.com/office/drawing/2014/main" val="355933330"/>
                    </a:ext>
                  </a:extLst>
                </a:gridCol>
              </a:tblGrid>
              <a:tr h="379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врачебных амбулаторий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строк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96423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98060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039586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04332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478994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провизоры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907718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53634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фармацевты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42576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младший медицинский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38268"/>
                  </a:ext>
                </a:extLst>
              </a:tr>
              <a:tr h="18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прочий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76822"/>
                  </a:ext>
                </a:extLst>
              </a:tr>
              <a:tr h="569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Кроме того, число физических лиц специалистов 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высшим немедицинским образованием, занимающих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должности врачей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961432"/>
                  </a:ext>
                </a:extLst>
              </a:tr>
              <a:tr h="569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Кроме того, число физических лиц без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медицинского образования, занимающих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должности среднего медицинского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72906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8C60E3-00F3-469B-A048-AC1C016F8A7F}"/>
              </a:ext>
            </a:extLst>
          </p:cNvPr>
          <p:cNvSpPr/>
          <p:nvPr/>
        </p:nvSpPr>
        <p:spPr>
          <a:xfrm>
            <a:off x="2416029" y="5201174"/>
            <a:ext cx="8019875" cy="74662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1104 заполняется при наличии самостоятельных врачебных амбулаторий в строке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1001 «Кабинеты, отделения, подразделения».</a:t>
            </a:r>
          </a:p>
        </p:txBody>
      </p:sp>
    </p:spTree>
    <p:extLst>
      <p:ext uri="{BB962C8B-B14F-4D97-AF65-F5344CB8AC3E}">
        <p14:creationId xmlns:p14="http://schemas.microsoft.com/office/powerpoint/2010/main" val="3335316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1106.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в отделениях  организации медицинской помощи несовершеннолетним в образовательных организациях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100F161-ECA4-428D-A8F7-478DC1D2F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27583"/>
              </p:ext>
            </p:extLst>
          </p:nvPr>
        </p:nvGraphicFramePr>
        <p:xfrm>
          <a:off x="1019173" y="1575964"/>
          <a:ext cx="10296527" cy="2392029"/>
        </p:xfrm>
        <a:graphic>
          <a:graphicData uri="http://schemas.openxmlformats.org/drawingml/2006/table">
            <a:tbl>
              <a:tblPr firstRow="1" firstCol="1" bandRow="1"/>
              <a:tblGrid>
                <a:gridCol w="4746833">
                  <a:extLst>
                    <a:ext uri="{9D8B030D-6E8A-4147-A177-3AD203B41FA5}">
                      <a16:colId xmlns:a16="http://schemas.microsoft.com/office/drawing/2014/main" val="3775785686"/>
                    </a:ext>
                  </a:extLst>
                </a:gridCol>
                <a:gridCol w="712444">
                  <a:extLst>
                    <a:ext uri="{9D8B030D-6E8A-4147-A177-3AD203B41FA5}">
                      <a16:colId xmlns:a16="http://schemas.microsoft.com/office/drawing/2014/main" val="18476565"/>
                    </a:ext>
                  </a:extLst>
                </a:gridCol>
                <a:gridCol w="1208894">
                  <a:extLst>
                    <a:ext uri="{9D8B030D-6E8A-4147-A177-3AD203B41FA5}">
                      <a16:colId xmlns:a16="http://schemas.microsoft.com/office/drawing/2014/main" val="3958969821"/>
                    </a:ext>
                  </a:extLst>
                </a:gridCol>
                <a:gridCol w="1209731">
                  <a:extLst>
                    <a:ext uri="{9D8B030D-6E8A-4147-A177-3AD203B41FA5}">
                      <a16:colId xmlns:a16="http://schemas.microsoft.com/office/drawing/2014/main" val="3563347160"/>
                    </a:ext>
                  </a:extLst>
                </a:gridCol>
                <a:gridCol w="1208894">
                  <a:extLst>
                    <a:ext uri="{9D8B030D-6E8A-4147-A177-3AD203B41FA5}">
                      <a16:colId xmlns:a16="http://schemas.microsoft.com/office/drawing/2014/main" val="2801830831"/>
                    </a:ext>
                  </a:extLst>
                </a:gridCol>
                <a:gridCol w="1209731">
                  <a:extLst>
                    <a:ext uri="{9D8B030D-6E8A-4147-A177-3AD203B41FA5}">
                      <a16:colId xmlns:a16="http://schemas.microsoft.com/office/drawing/2014/main" val="4238415616"/>
                    </a:ext>
                  </a:extLst>
                </a:gridCol>
              </a:tblGrid>
              <a:tr h="531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025208"/>
                  </a:ext>
                </a:extLst>
              </a:tr>
              <a:tr h="26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051138"/>
                  </a:ext>
                </a:extLst>
              </a:tr>
              <a:tr h="26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(из табл. 1100, стр. 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610355"/>
                  </a:ext>
                </a:extLst>
              </a:tr>
              <a:tr h="26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 в сельской местности (из табл. 1100, стр. 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676901"/>
                  </a:ext>
                </a:extLst>
              </a:tr>
              <a:tr h="26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по гигиене детей и подростков (из табл. 1100, стр. 51)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115396"/>
                  </a:ext>
                </a:extLst>
              </a:tr>
              <a:tr h="26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медицинский персонал (из табл. 1100, стр. 151)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767"/>
                  </a:ext>
                </a:extLst>
              </a:tr>
              <a:tr h="26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в сельской местности (из табл. 1100, стр. 152)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755044"/>
                  </a:ext>
                </a:extLst>
              </a:tr>
              <a:tr h="26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03211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46F29D-7058-4677-B8E0-38F2E72C582F}"/>
              </a:ext>
            </a:extLst>
          </p:cNvPr>
          <p:cNvSpPr/>
          <p:nvPr/>
        </p:nvSpPr>
        <p:spPr>
          <a:xfrm>
            <a:off x="1019173" y="4077792"/>
            <a:ext cx="6044357" cy="74662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1106 заполняется при наличии данных в строке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1001 «Кабинеты, отделения, подразделения».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4F686-4CC3-49A3-B321-EF86F7BB2246}"/>
              </a:ext>
            </a:extLst>
          </p:cNvPr>
          <p:cNvSpPr/>
          <p:nvPr/>
        </p:nvSpPr>
        <p:spPr>
          <a:xfrm>
            <a:off x="1733638" y="4934211"/>
            <a:ext cx="6823133" cy="46022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 + строка 3 + строка 4 = Все должности в этих кабинетах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416DBA-3B93-424A-AC3D-B69274821652}"/>
              </a:ext>
            </a:extLst>
          </p:cNvPr>
          <p:cNvSpPr/>
          <p:nvPr/>
        </p:nvSpPr>
        <p:spPr>
          <a:xfrm>
            <a:off x="2340528" y="5528664"/>
            <a:ext cx="9152389" cy="46022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4 включаем провизоров, фармацевтов, младший медперсонал и прочий 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1049080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1107.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медицинских организаций, оказывающих медицинскую помощь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амбулаторных условиях, единиц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273FA66-49A9-4D11-A593-709ECE9925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9174" y="1592043"/>
          <a:ext cx="9978793" cy="3332379"/>
        </p:xfrm>
        <a:graphic>
          <a:graphicData uri="http://schemas.openxmlformats.org/drawingml/2006/table">
            <a:tbl>
              <a:tblPr/>
              <a:tblGrid>
                <a:gridCol w="4316224">
                  <a:extLst>
                    <a:ext uri="{9D8B030D-6E8A-4147-A177-3AD203B41FA5}">
                      <a16:colId xmlns:a16="http://schemas.microsoft.com/office/drawing/2014/main" val="1533244295"/>
                    </a:ext>
                  </a:extLst>
                </a:gridCol>
                <a:gridCol w="654341">
                  <a:extLst>
                    <a:ext uri="{9D8B030D-6E8A-4147-A177-3AD203B41FA5}">
                      <a16:colId xmlns:a16="http://schemas.microsoft.com/office/drawing/2014/main" val="1849758297"/>
                    </a:ext>
                  </a:extLst>
                </a:gridCol>
                <a:gridCol w="5008228">
                  <a:extLst>
                    <a:ext uri="{9D8B030D-6E8A-4147-A177-3AD203B41FA5}">
                      <a16:colId xmlns:a16="http://schemas.microsoft.com/office/drawing/2014/main" val="2898101008"/>
                    </a:ext>
                  </a:extLst>
                </a:gridCol>
              </a:tblGrid>
              <a:tr h="79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Участки медицинских организаций, оказывающих медицинскую помощь в амбулаторных условиях,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478250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500304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терапевтические участки, всего</a:t>
                      </a:r>
                      <a:endParaRPr lang="ru-RU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073857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 marL="1600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 комплексные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824349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малокомплектные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73620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Участки врача общей практики (семейного врача)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31407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Педиатрические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364507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 indent="17018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 малокомплектные участки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34685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участки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здравпункты не учитываются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3703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A81A01-8975-489B-9DF0-714BA3E99E5E}"/>
              </a:ext>
            </a:extLst>
          </p:cNvPr>
          <p:cNvSpPr/>
          <p:nvPr/>
        </p:nvSpPr>
        <p:spPr>
          <a:xfrm>
            <a:off x="6451135" y="2757429"/>
            <a:ext cx="4186106" cy="28554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таблица 1100 стр. 98 гр. 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92131C-CA88-4FB8-A75A-6A877EFAD038}"/>
              </a:ext>
            </a:extLst>
          </p:cNvPr>
          <p:cNvSpPr/>
          <p:nvPr/>
        </p:nvSpPr>
        <p:spPr>
          <a:xfrm>
            <a:off x="6390620" y="3672257"/>
            <a:ext cx="4186106" cy="28554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таблица 1100 стр. 35 гр. 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80E778-B43B-4374-872D-842C1112CB51}"/>
              </a:ext>
            </a:extLst>
          </p:cNvPr>
          <p:cNvSpPr/>
          <p:nvPr/>
        </p:nvSpPr>
        <p:spPr>
          <a:xfrm>
            <a:off x="6390620" y="3989930"/>
            <a:ext cx="4186106" cy="28554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таблица 1100 стр. 47 гр. 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596AF3-FBA2-41F8-B8CD-4FD0C287E3BA}"/>
              </a:ext>
            </a:extLst>
          </p:cNvPr>
          <p:cNvSpPr/>
          <p:nvPr/>
        </p:nvSpPr>
        <p:spPr>
          <a:xfrm>
            <a:off x="7610476" y="1957329"/>
            <a:ext cx="1771650" cy="28554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целых числах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D57C8B5-CB03-4B8F-9C47-56AF1AFD3F5D}"/>
              </a:ext>
            </a:extLst>
          </p:cNvPr>
          <p:cNvSpPr/>
          <p:nvPr/>
        </p:nvSpPr>
        <p:spPr>
          <a:xfrm>
            <a:off x="5289696" y="4600575"/>
            <a:ext cx="739630" cy="32384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8F1AB42-8353-4509-AD1B-CFB4516D72C4}"/>
              </a:ext>
            </a:extLst>
          </p:cNvPr>
          <p:cNvSpPr/>
          <p:nvPr/>
        </p:nvSpPr>
        <p:spPr>
          <a:xfrm>
            <a:off x="5283403" y="3977188"/>
            <a:ext cx="739630" cy="32384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A56628-A801-4F9E-A1AC-B55DFC7E90C2}"/>
              </a:ext>
            </a:extLst>
          </p:cNvPr>
          <p:cNvSpPr/>
          <p:nvPr/>
        </p:nvSpPr>
        <p:spPr>
          <a:xfrm>
            <a:off x="5283403" y="3653104"/>
            <a:ext cx="739630" cy="32384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731C40-D17D-4766-899C-A3E2663939B9}"/>
              </a:ext>
            </a:extLst>
          </p:cNvPr>
          <p:cNvSpPr/>
          <p:nvPr/>
        </p:nvSpPr>
        <p:spPr>
          <a:xfrm>
            <a:off x="5299222" y="2705786"/>
            <a:ext cx="739630" cy="32384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56CBABF-3B00-41F1-93DA-E121CC324A12}"/>
              </a:ext>
            </a:extLst>
          </p:cNvPr>
          <p:cNvSpPr/>
          <p:nvPr/>
        </p:nvSpPr>
        <p:spPr>
          <a:xfrm>
            <a:off x="7756671" y="1592043"/>
            <a:ext cx="1454004" cy="32384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1C36AE3-7164-4CDE-9B86-3624B188718B}"/>
              </a:ext>
            </a:extLst>
          </p:cNvPr>
          <p:cNvSpPr/>
          <p:nvPr/>
        </p:nvSpPr>
        <p:spPr>
          <a:xfrm>
            <a:off x="1969143" y="5142713"/>
            <a:ext cx="7717782" cy="82385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приказами руководителя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411214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1109.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 фармацевтические работники по полу и возрасту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3DA69DB-A6F5-4A56-9969-A9153FCF5C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6775" y="1333500"/>
          <a:ext cx="10515600" cy="47046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09900">
                  <a:extLst>
                    <a:ext uri="{9D8B030D-6E8A-4147-A177-3AD203B41FA5}">
                      <a16:colId xmlns:a16="http://schemas.microsoft.com/office/drawing/2014/main" val="342144812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3084708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92739573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22479643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77640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2677534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73438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512925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52484202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094839808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117241506"/>
                    </a:ext>
                  </a:extLst>
                </a:gridCol>
              </a:tblGrid>
              <a:tr h="2414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Медицинские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фармацевтические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работники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полных лет по состоянию на конец отчетного года, чел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77247"/>
                  </a:ext>
                </a:extLst>
              </a:tr>
              <a:tr h="24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415135"/>
                  </a:ext>
                </a:extLst>
              </a:tr>
              <a:tr h="482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36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36-45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46-50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51-55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56-59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и старше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113201"/>
                  </a:ext>
                </a:extLst>
              </a:tr>
              <a:tr h="241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306222"/>
                  </a:ext>
                </a:extLst>
              </a:tr>
              <a:tr h="2414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52139"/>
                  </a:ext>
                </a:extLst>
              </a:tr>
              <a:tr h="24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359532"/>
                  </a:ext>
                </a:extLst>
              </a:tr>
              <a:tr h="2414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по организации здравоохранения (на должностях руководителей и их заместителей) 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579967"/>
                  </a:ext>
                </a:extLst>
              </a:tr>
              <a:tr h="611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552750"/>
                  </a:ext>
                </a:extLst>
              </a:tr>
              <a:tr h="2414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Провизоры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768152"/>
                  </a:ext>
                </a:extLst>
              </a:tr>
              <a:tr h="24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01708"/>
                  </a:ext>
                </a:extLst>
              </a:tr>
              <a:tr h="2414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Средние медицинские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работники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69127"/>
                  </a:ext>
                </a:extLst>
              </a:tr>
              <a:tr h="24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66167"/>
                  </a:ext>
                </a:extLst>
              </a:tr>
              <a:tr h="2414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827352"/>
                  </a:ext>
                </a:extLst>
              </a:tr>
              <a:tr h="24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638796"/>
                  </a:ext>
                </a:extLst>
              </a:tr>
              <a:tr h="2414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с высшим немедицинским образованием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931208"/>
                  </a:ext>
                </a:extLst>
              </a:tr>
              <a:tr h="470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07" marR="68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924094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6DB345-4E77-4068-872B-52A798B41EA2}"/>
              </a:ext>
            </a:extLst>
          </p:cNvPr>
          <p:cNvSpPr/>
          <p:nvPr/>
        </p:nvSpPr>
        <p:spPr>
          <a:xfrm>
            <a:off x="5591175" y="2650003"/>
            <a:ext cx="5724525" cy="53917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01 и 02 (М+Ж) по гр. 4 = строке 01 гр. 9 таблицы 1100,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B9EA15-11B3-42E9-85BC-ECCEFE424B19}"/>
              </a:ext>
            </a:extLst>
          </p:cNvPr>
          <p:cNvSpPr/>
          <p:nvPr/>
        </p:nvSpPr>
        <p:spPr>
          <a:xfrm>
            <a:off x="3857625" y="2543861"/>
            <a:ext cx="1343024" cy="494614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ADF7505-EA19-44B9-A96A-7FDE27CB9977}"/>
              </a:ext>
            </a:extLst>
          </p:cNvPr>
          <p:cNvSpPr/>
          <p:nvPr/>
        </p:nvSpPr>
        <p:spPr>
          <a:xfrm>
            <a:off x="3857625" y="5344210"/>
            <a:ext cx="1343024" cy="693951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066910C-D28D-4367-85B0-504AAB3E57E1}"/>
              </a:ext>
            </a:extLst>
          </p:cNvPr>
          <p:cNvSpPr/>
          <p:nvPr/>
        </p:nvSpPr>
        <p:spPr>
          <a:xfrm>
            <a:off x="3857625" y="4849597"/>
            <a:ext cx="1343024" cy="494614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73207C5-DBE3-4E56-A87B-38BBE24F32FA}"/>
              </a:ext>
            </a:extLst>
          </p:cNvPr>
          <p:cNvSpPr/>
          <p:nvPr/>
        </p:nvSpPr>
        <p:spPr>
          <a:xfrm>
            <a:off x="3857625" y="4346917"/>
            <a:ext cx="1343024" cy="494614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8C79DA6-0DA5-475A-B544-25196AB1BF5E}"/>
              </a:ext>
            </a:extLst>
          </p:cNvPr>
          <p:cNvSpPr/>
          <p:nvPr/>
        </p:nvSpPr>
        <p:spPr>
          <a:xfrm>
            <a:off x="3857625" y="3860369"/>
            <a:ext cx="1343024" cy="494614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693FE23-41CB-40F7-BB59-64D9F1361EFE}"/>
              </a:ext>
            </a:extLst>
          </p:cNvPr>
          <p:cNvSpPr/>
          <p:nvPr/>
        </p:nvSpPr>
        <p:spPr>
          <a:xfrm>
            <a:off x="3857625" y="3030409"/>
            <a:ext cx="1343024" cy="821894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4E8F56C-49BE-4391-8C05-E4A19A693B32}"/>
              </a:ext>
            </a:extLst>
          </p:cNvPr>
          <p:cNvSpPr/>
          <p:nvPr/>
        </p:nvSpPr>
        <p:spPr>
          <a:xfrm>
            <a:off x="5591173" y="3299400"/>
            <a:ext cx="5724525" cy="49461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03 и 04 (М+Ж) по гр. 4 = строке 03 гр. 9 таблицы 1100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7E6386A-E91A-40FD-8F91-21B6F257865D}"/>
              </a:ext>
            </a:extLst>
          </p:cNvPr>
          <p:cNvSpPr/>
          <p:nvPr/>
        </p:nvSpPr>
        <p:spPr>
          <a:xfrm>
            <a:off x="5600700" y="3849126"/>
            <a:ext cx="5724525" cy="49461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05 и 06 (М+Ж) по гр. 4 = строке 143 гр. 9 таблицы 1100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9DF1583-F26E-4431-9F0E-8F8268F6C576}"/>
              </a:ext>
            </a:extLst>
          </p:cNvPr>
          <p:cNvSpPr/>
          <p:nvPr/>
        </p:nvSpPr>
        <p:spPr>
          <a:xfrm>
            <a:off x="5591174" y="4344426"/>
            <a:ext cx="5724525" cy="49461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07 и 08 (М+Ж) по гр. 4 = строке 151 гр. 9 таблицы 1100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E9A3B9-186B-46F1-97C0-C259AED14C00}"/>
              </a:ext>
            </a:extLst>
          </p:cNvPr>
          <p:cNvSpPr/>
          <p:nvPr/>
        </p:nvSpPr>
        <p:spPr>
          <a:xfrm>
            <a:off x="5600700" y="4839040"/>
            <a:ext cx="5724525" cy="49461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09 и 10 (М+Ж) по гр. 4 = строке 217 гр. 9 таблицы 1100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D4AB560-CB46-4BB9-BF9F-8F6C32067A61}"/>
              </a:ext>
            </a:extLst>
          </p:cNvPr>
          <p:cNvSpPr/>
          <p:nvPr/>
        </p:nvSpPr>
        <p:spPr>
          <a:xfrm>
            <a:off x="5600700" y="5443878"/>
            <a:ext cx="5724525" cy="49461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11 и 12 (М+Ж) по гр. 4 = строке 232 гр. 9 таблицы 1100</a:t>
            </a:r>
          </a:p>
        </p:txBody>
      </p:sp>
    </p:spTree>
    <p:extLst>
      <p:ext uri="{BB962C8B-B14F-4D97-AF65-F5344CB8AC3E}">
        <p14:creationId xmlns:p14="http://schemas.microsoft.com/office/powerpoint/2010/main" val="781064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1110.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центров (отделений) медико-социальной поддержки беременных женщин, оказавшихся в трудной жизненной ситуации (из табл. 1100)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CA178E1-4AA5-41FC-99A0-E5C460E8E7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4708" y="1635124"/>
          <a:ext cx="10460991" cy="3627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81546">
                  <a:extLst>
                    <a:ext uri="{9D8B030D-6E8A-4147-A177-3AD203B41FA5}">
                      <a16:colId xmlns:a16="http://schemas.microsoft.com/office/drawing/2014/main" val="2684228361"/>
                    </a:ext>
                  </a:extLst>
                </a:gridCol>
                <a:gridCol w="853537">
                  <a:extLst>
                    <a:ext uri="{9D8B030D-6E8A-4147-A177-3AD203B41FA5}">
                      <a16:colId xmlns:a16="http://schemas.microsoft.com/office/drawing/2014/main" val="1475283683"/>
                    </a:ext>
                  </a:extLst>
                </a:gridCol>
                <a:gridCol w="1341396">
                  <a:extLst>
                    <a:ext uri="{9D8B030D-6E8A-4147-A177-3AD203B41FA5}">
                      <a16:colId xmlns:a16="http://schemas.microsoft.com/office/drawing/2014/main" val="2498838771"/>
                    </a:ext>
                  </a:extLst>
                </a:gridCol>
                <a:gridCol w="1342256">
                  <a:extLst>
                    <a:ext uri="{9D8B030D-6E8A-4147-A177-3AD203B41FA5}">
                      <a16:colId xmlns:a16="http://schemas.microsoft.com/office/drawing/2014/main" val="643967159"/>
                    </a:ext>
                  </a:extLst>
                </a:gridCol>
                <a:gridCol w="1342256">
                  <a:extLst>
                    <a:ext uri="{9D8B030D-6E8A-4147-A177-3AD203B41FA5}">
                      <a16:colId xmlns:a16="http://schemas.microsoft.com/office/drawing/2014/main" val="4111170594"/>
                    </a:ext>
                  </a:extLst>
                </a:gridCol>
              </a:tblGrid>
              <a:tr h="61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центров (отделений) медико-социальной поддержки беременных женщин, оказавшихся в трудной жизненной ситуации (из табл.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строк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358384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909835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987527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417432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акушер-гинеколог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254442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психотерапевт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99611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501575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медицинский 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866177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914497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медицинская сестра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719654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младший медицинский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376085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прочий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30451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100640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специалист по социальной работе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97920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юрист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523686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7D3147-D2B6-4334-944C-BED214DC1681}"/>
              </a:ext>
            </a:extLst>
          </p:cNvPr>
          <p:cNvSpPr/>
          <p:nvPr/>
        </p:nvSpPr>
        <p:spPr>
          <a:xfrm>
            <a:off x="1638300" y="5345375"/>
            <a:ext cx="9058274" cy="69279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1110 заполняется при наличии таких организованных центров (отделений) в строке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134.1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1001 «Кабинеты, отделения, подразделения».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D7E8DA-B93F-48AB-A6C2-14A45D37BE40}"/>
              </a:ext>
            </a:extLst>
          </p:cNvPr>
          <p:cNvSpPr/>
          <p:nvPr/>
        </p:nvSpPr>
        <p:spPr>
          <a:xfrm>
            <a:off x="7391401" y="3012663"/>
            <a:ext cx="3790950" cy="87204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= строка 2 + строка 3 + строка 4 + строка 5 + строка 6</a:t>
            </a:r>
          </a:p>
        </p:txBody>
      </p:sp>
    </p:spTree>
    <p:extLst>
      <p:ext uri="{BB962C8B-B14F-4D97-AF65-F5344CB8AC3E}">
        <p14:creationId xmlns:p14="http://schemas.microsoft.com/office/powerpoint/2010/main" val="3505680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8B57A1-B829-47A6-A73C-B919BC044F1C}"/>
              </a:ext>
            </a:extLst>
          </p:cNvPr>
          <p:cNvSpPr/>
          <p:nvPr/>
        </p:nvSpPr>
        <p:spPr>
          <a:xfrm>
            <a:off x="1019174" y="819834"/>
            <a:ext cx="10296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1111.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центров (отделений) вспомогательных репродуктивных технологий (из табл. 1100)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F8AA9F7-F8DC-4961-A873-52508CCF2E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7737" y="1568450"/>
          <a:ext cx="10296525" cy="3496737"/>
        </p:xfrm>
        <a:graphic>
          <a:graphicData uri="http://schemas.openxmlformats.org/drawingml/2006/table">
            <a:tbl>
              <a:tblPr firstRow="1" firstCol="1" bandRow="1"/>
              <a:tblGrid>
                <a:gridCol w="5394283">
                  <a:extLst>
                    <a:ext uri="{9D8B030D-6E8A-4147-A177-3AD203B41FA5}">
                      <a16:colId xmlns:a16="http://schemas.microsoft.com/office/drawing/2014/main" val="2075069297"/>
                    </a:ext>
                  </a:extLst>
                </a:gridCol>
                <a:gridCol w="857828">
                  <a:extLst>
                    <a:ext uri="{9D8B030D-6E8A-4147-A177-3AD203B41FA5}">
                      <a16:colId xmlns:a16="http://schemas.microsoft.com/office/drawing/2014/main" val="3824341323"/>
                    </a:ext>
                  </a:extLst>
                </a:gridCol>
                <a:gridCol w="1348138">
                  <a:extLst>
                    <a:ext uri="{9D8B030D-6E8A-4147-A177-3AD203B41FA5}">
                      <a16:colId xmlns:a16="http://schemas.microsoft.com/office/drawing/2014/main" val="2209049520"/>
                    </a:ext>
                  </a:extLst>
                </a:gridCol>
                <a:gridCol w="1348138">
                  <a:extLst>
                    <a:ext uri="{9D8B030D-6E8A-4147-A177-3AD203B41FA5}">
                      <a16:colId xmlns:a16="http://schemas.microsoft.com/office/drawing/2014/main" val="830330274"/>
                    </a:ext>
                  </a:extLst>
                </a:gridCol>
                <a:gridCol w="1348138">
                  <a:extLst>
                    <a:ext uri="{9D8B030D-6E8A-4147-A177-3AD203B41FA5}">
                      <a16:colId xmlns:a16="http://schemas.microsoft.com/office/drawing/2014/main" val="2949005029"/>
                    </a:ext>
                  </a:extLst>
                </a:gridCol>
              </a:tblGrid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центров (отделений) вспомогательных репродуктивных технологий (из табл. 1100)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строк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занятых, ед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лиц, чел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158818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553159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59504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81276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акушер-гинеколог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358166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них: акушер-гинеколог (для проведения программы ЭКО)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9486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анестезиолог-реаниматолог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970047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ультразвуковой диагностики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815339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клинической лабораторной диагностики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24406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305952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эмбриолог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94861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332689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младший медицинский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112671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прочий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2049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9456C4-1CC0-462C-9CCB-38E544A6E824}"/>
              </a:ext>
            </a:extLst>
          </p:cNvPr>
          <p:cNvSpPr/>
          <p:nvPr/>
        </p:nvSpPr>
        <p:spPr>
          <a:xfrm>
            <a:off x="1638300" y="5345375"/>
            <a:ext cx="9058274" cy="69279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1111 заполняется при наличии таких организованных центров (отделений) в строке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1001 «Кабинеты, отделения, подразделения».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4AAFC1-317B-4990-82BD-C5956BF1BB23}"/>
              </a:ext>
            </a:extLst>
          </p:cNvPr>
          <p:cNvSpPr/>
          <p:nvPr/>
        </p:nvSpPr>
        <p:spPr>
          <a:xfrm>
            <a:off x="7391401" y="3012663"/>
            <a:ext cx="3790950" cy="87204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= строка 2 + строка 3 + строка 4 + строка 5 + строка 6</a:t>
            </a:r>
          </a:p>
        </p:txBody>
      </p:sp>
    </p:spTree>
    <p:extLst>
      <p:ext uri="{BB962C8B-B14F-4D97-AF65-F5344CB8AC3E}">
        <p14:creationId xmlns:p14="http://schemas.microsoft.com/office/powerpoint/2010/main" val="255252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FFC1ED7-B6D3-4940-8B00-51D650937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44963"/>
              </p:ext>
            </p:extLst>
          </p:nvPr>
        </p:nvGraphicFramePr>
        <p:xfrm>
          <a:off x="258661" y="666749"/>
          <a:ext cx="11674678" cy="6048375"/>
        </p:xfrm>
        <a:graphic>
          <a:graphicData uri="http://schemas.openxmlformats.org/drawingml/2006/table">
            <a:tbl>
              <a:tblPr firstRow="1" firstCol="1" bandRow="1"/>
              <a:tblGrid>
                <a:gridCol w="3437039">
                  <a:extLst>
                    <a:ext uri="{9D8B030D-6E8A-4147-A177-3AD203B41FA5}">
                      <a16:colId xmlns:a16="http://schemas.microsoft.com/office/drawing/2014/main" val="50309462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111768998"/>
                    </a:ext>
                  </a:extLst>
                </a:gridCol>
                <a:gridCol w="371127">
                  <a:extLst>
                    <a:ext uri="{9D8B030D-6E8A-4147-A177-3AD203B41FA5}">
                      <a16:colId xmlns:a16="http://schemas.microsoft.com/office/drawing/2014/main" val="14791625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40281383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47226265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8808937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12917450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782374718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382487084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0234853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92153033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546215397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182079932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841054696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15890673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410481775"/>
                    </a:ext>
                  </a:extLst>
                </a:gridCol>
                <a:gridCol w="427487">
                  <a:extLst>
                    <a:ext uri="{9D8B030D-6E8A-4147-A177-3AD203B41FA5}">
                      <a16:colId xmlns:a16="http://schemas.microsoft.com/office/drawing/2014/main" val="1103754104"/>
                    </a:ext>
                  </a:extLst>
                </a:gridCol>
              </a:tblGrid>
              <a:tr h="491864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спортивной медицине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 врачей)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43250"/>
                  </a:ext>
                </a:extLst>
              </a:tr>
              <a:tr h="487936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скорой медицинской помощи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 врачей)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06653"/>
                  </a:ext>
                </a:extLst>
              </a:tr>
              <a:tr h="830581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стр. 151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(Средний медицинский персонал всего):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руководители (главная медицинская сестра (брат), главная акушерка (акушер), главный фельдшер, заместитель главного врача)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079067"/>
                  </a:ext>
                </a:extLst>
              </a:tr>
              <a:tr h="282579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акушерки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662783"/>
                  </a:ext>
                </a:extLst>
              </a:tr>
              <a:tr h="404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заведующие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357938"/>
                  </a:ext>
                </a:extLst>
              </a:tr>
              <a:tr h="355329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зубные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 (включая старших)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03254"/>
                  </a:ext>
                </a:extLst>
              </a:tr>
              <a:tr h="744258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лабораторные техники (фельдшеры-лаборанты),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 старших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134002"/>
                  </a:ext>
                </a:extLst>
              </a:tr>
              <a:tr h="419381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медицинские сестры (братья),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75726"/>
                  </a:ext>
                </a:extLst>
              </a:tr>
              <a:tr h="491864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операционные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00778"/>
                  </a:ext>
                </a:extLst>
              </a:tr>
              <a:tr h="3097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старшие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079213"/>
                  </a:ext>
                </a:extLst>
              </a:tr>
              <a:tr h="491864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технологи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871118"/>
                  </a:ext>
                </a:extLst>
              </a:tr>
              <a:tr h="738603">
                <a:tc>
                  <a:txBody>
                    <a:bodyPr/>
                    <a:lstStyle/>
                    <a:p>
                      <a:pPr marL="166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фельдшеры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 и </a:t>
                      </a: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заведующих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08950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6779BC-F3E0-4597-8008-1AB1EF5BC757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 (убрали строки со 148 по 157)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7E4D38-337E-4EF4-94A3-3595B1830B90}"/>
              </a:ext>
            </a:extLst>
          </p:cNvPr>
          <p:cNvSpPr/>
          <p:nvPr/>
        </p:nvSpPr>
        <p:spPr>
          <a:xfrm>
            <a:off x="4277707" y="4940886"/>
            <a:ext cx="7617881" cy="7238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стр.191 включаются только старшие медицинские сестры.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акушерка, старший фельдшер по соответствующим строкам: 156, 212.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5E17F08-EEC2-493E-927A-205FE0F3A7A3}"/>
              </a:ext>
            </a:extLst>
          </p:cNvPr>
          <p:cNvCxnSpPr>
            <a:cxnSpLocks/>
          </p:cNvCxnSpPr>
          <p:nvPr/>
        </p:nvCxnSpPr>
        <p:spPr>
          <a:xfrm flipH="1">
            <a:off x="1257300" y="5181600"/>
            <a:ext cx="3020407" cy="12123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FBEFADE-F5FF-40F9-B595-A21E382A0F2B}"/>
              </a:ext>
            </a:extLst>
          </p:cNvPr>
          <p:cNvSpPr/>
          <p:nvPr/>
        </p:nvSpPr>
        <p:spPr>
          <a:xfrm>
            <a:off x="4229558" y="539647"/>
            <a:ext cx="7617881" cy="153318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медицинская сестра (главный медицинский брат), главная акушерка (главный акушер), главный фельдшер.  Заместитель главного врача (с высшим сестринским образованием, например, заместитель главного врача по управлению сестринским персоналом)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Строку главные медицинские сестры убрали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1F830D-EC4D-442D-92FF-ADD50B5765CB}"/>
              </a:ext>
            </a:extLst>
          </p:cNvPr>
          <p:cNvSpPr/>
          <p:nvPr/>
        </p:nvSpPr>
        <p:spPr>
          <a:xfrm>
            <a:off x="4600355" y="2137838"/>
            <a:ext cx="2810095" cy="36194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ФАП – акушер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4F5F59F-047B-45EF-AE21-8C953FA276CC}"/>
              </a:ext>
            </a:extLst>
          </p:cNvPr>
          <p:cNvSpPr/>
          <p:nvPr/>
        </p:nvSpPr>
        <p:spPr>
          <a:xfrm>
            <a:off x="5212399" y="5905690"/>
            <a:ext cx="6018819" cy="76798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ФАП – фельдшер, заведующий здравпунктом – фельдшер, заведующий кабинетом медицинской профилактики – фельдшер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40AE0B8-7468-41CD-A09C-A5FB5C5B4F36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400426" y="1306238"/>
            <a:ext cx="829132" cy="62998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2DB5B76-9077-44D7-99B4-199192CCDF62}"/>
              </a:ext>
            </a:extLst>
          </p:cNvPr>
          <p:cNvCxnSpPr>
            <a:cxnSpLocks/>
          </p:cNvCxnSpPr>
          <p:nvPr/>
        </p:nvCxnSpPr>
        <p:spPr>
          <a:xfrm flipH="1">
            <a:off x="4143377" y="2341044"/>
            <a:ext cx="456978" cy="27356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F5BCF30-369D-4703-A6C5-B9A7FD66230D}"/>
              </a:ext>
            </a:extLst>
          </p:cNvPr>
          <p:cNvSpPr/>
          <p:nvPr/>
        </p:nvSpPr>
        <p:spPr>
          <a:xfrm>
            <a:off x="4838702" y="2684529"/>
            <a:ext cx="7008738" cy="100348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молочной кухней, заведующий производством учреждения (отдела, отделения, лаборатории), зубопротезирования и другие в соответствии с Номенклатурой. Предоставить расшифровку!!!!!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1FE9363-4661-48DC-A056-DC1FAD9E9EEF}"/>
              </a:ext>
            </a:extLst>
          </p:cNvPr>
          <p:cNvCxnSpPr>
            <a:cxnSpLocks/>
          </p:cNvCxnSpPr>
          <p:nvPr/>
        </p:nvCxnSpPr>
        <p:spPr>
          <a:xfrm flipH="1">
            <a:off x="4177579" y="3016762"/>
            <a:ext cx="643055" cy="266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F4D96F-EE51-49D2-8473-1C4D7A7739BE}"/>
              </a:ext>
            </a:extLst>
          </p:cNvPr>
          <p:cNvSpPr/>
          <p:nvPr/>
        </p:nvSpPr>
        <p:spPr>
          <a:xfrm>
            <a:off x="4838702" y="3921175"/>
            <a:ext cx="7008737" cy="7238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ФАП – медицинская сестра, заведующий здравпунктом – медицинская сестра, заведующий кабинетом медицинской профилактики – медицинская сестра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1032A2E-4786-483B-A360-24DD093A1354}"/>
              </a:ext>
            </a:extLst>
          </p:cNvPr>
          <p:cNvCxnSpPr>
            <a:cxnSpLocks/>
          </p:cNvCxnSpPr>
          <p:nvPr/>
        </p:nvCxnSpPr>
        <p:spPr>
          <a:xfrm flipH="1">
            <a:off x="4143376" y="4299715"/>
            <a:ext cx="695326" cy="1241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2FB68E0-983C-478E-A313-05BF1C4ABACB}"/>
              </a:ext>
            </a:extLst>
          </p:cNvPr>
          <p:cNvCxnSpPr>
            <a:cxnSpLocks/>
          </p:cNvCxnSpPr>
          <p:nvPr/>
        </p:nvCxnSpPr>
        <p:spPr>
          <a:xfrm flipH="1">
            <a:off x="4154633" y="6276909"/>
            <a:ext cx="1057766" cy="414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19700A8-E0B9-4D66-8EDD-3DFE35A23D22}"/>
              </a:ext>
            </a:extLst>
          </p:cNvPr>
          <p:cNvSpPr/>
          <p:nvPr/>
        </p:nvSpPr>
        <p:spPr>
          <a:xfrm>
            <a:off x="7477125" y="2138695"/>
            <a:ext cx="4370314" cy="3619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Убрали строку из них заведующие ФАП,ФП</a:t>
            </a:r>
          </a:p>
        </p:txBody>
      </p:sp>
    </p:spTree>
    <p:extLst>
      <p:ext uri="{BB962C8B-B14F-4D97-AF65-F5344CB8AC3E}">
        <p14:creationId xmlns:p14="http://schemas.microsoft.com/office/powerpoint/2010/main" val="14783684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F1F542-7227-489F-B469-D133E8CE09B3}"/>
              </a:ext>
            </a:extLst>
          </p:cNvPr>
          <p:cNvSpPr/>
          <p:nvPr/>
        </p:nvSpPr>
        <p:spPr>
          <a:xfrm>
            <a:off x="1887700" y="3690610"/>
            <a:ext cx="8416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n.v.azarenkova@minzdrav.rkomi.ru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1C710-198B-405A-9032-6EE7C1ED5F96}"/>
              </a:ext>
            </a:extLst>
          </p:cNvPr>
          <p:cNvSpPr/>
          <p:nvPr/>
        </p:nvSpPr>
        <p:spPr>
          <a:xfrm>
            <a:off x="2592197" y="1644241"/>
            <a:ext cx="718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71689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F4AC94-B419-41AC-BC8C-634653A975EC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D6D4193-9922-40EF-8209-9B04BEDC8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7250"/>
              </p:ext>
            </p:extLst>
          </p:nvPr>
        </p:nvGraphicFramePr>
        <p:xfrm>
          <a:off x="352426" y="742950"/>
          <a:ext cx="4981574" cy="5686426"/>
        </p:xfrm>
        <a:graphic>
          <a:graphicData uri="http://schemas.openxmlformats.org/drawingml/2006/table">
            <a:tbl>
              <a:tblPr firstRow="1" firstCol="1" bandRow="1"/>
              <a:tblGrid>
                <a:gridCol w="4285458">
                  <a:extLst>
                    <a:ext uri="{9D8B030D-6E8A-4147-A177-3AD203B41FA5}">
                      <a16:colId xmlns:a16="http://schemas.microsoft.com/office/drawing/2014/main" val="1767657215"/>
                    </a:ext>
                  </a:extLst>
                </a:gridCol>
                <a:gridCol w="696116">
                  <a:extLst>
                    <a:ext uri="{9D8B030D-6E8A-4147-A177-3AD203B41FA5}">
                      <a16:colId xmlns:a16="http://schemas.microsoft.com/office/drawing/2014/main" val="879693031"/>
                    </a:ext>
                  </a:extLst>
                </a:gridCol>
              </a:tblGrid>
              <a:tr h="25198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сестры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(братья),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103751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marL="20955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операционные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398330"/>
                  </a:ext>
                </a:extLst>
              </a:tr>
              <a:tr h="274893">
                <a:tc>
                  <a:txBody>
                    <a:bodyPr/>
                    <a:lstStyle/>
                    <a:p>
                      <a:pPr marL="1193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профилактике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64710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marL="119380" indent="-1193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по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реабилитации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000836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marL="1193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паллиативной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23946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старшие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309016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1441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по оказанию медицинской помощи обучающимся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26574"/>
                  </a:ext>
                </a:extLst>
              </a:tr>
              <a:tr h="274893">
                <a:tc>
                  <a:txBody>
                    <a:bodyPr/>
                    <a:lstStyle/>
                    <a:p>
                      <a:pPr marL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технологи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187852"/>
                  </a:ext>
                </a:extLst>
              </a:tr>
              <a:tr h="458156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врачей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эпидемиологов </a:t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паразитологов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142607"/>
                  </a:ext>
                </a:extLst>
              </a:tr>
              <a:tr h="916314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врачей по гигиене детей и подростков, по гигиене питания, по гигиене труда, по гигиеническому воспитанию, по коммунальной гигиене, по общей гигиене, по радиационной гигиене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61305"/>
                  </a:ext>
                </a:extLst>
              </a:tr>
              <a:tr h="2748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фельдшеры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старших и заведующих)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787736"/>
                  </a:ext>
                </a:extLst>
              </a:tr>
              <a:tr h="57772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из них: фельдшеры скорой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медицинской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помощи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70239"/>
                  </a:ext>
                </a:extLst>
              </a:tr>
              <a:tr h="41729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фельдшеры-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наркологи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742476"/>
                  </a:ext>
                </a:extLst>
              </a:tr>
              <a:tr h="651490">
                <a:tc>
                  <a:txBody>
                    <a:bodyPr/>
                    <a:lstStyle/>
                    <a:p>
                      <a:pPr marL="605790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приему вызовов </a:t>
                      </a:r>
                    </a:p>
                    <a:p>
                      <a:pPr marL="605790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скорой медицинской помощи </a:t>
                      </a:r>
                    </a:p>
                    <a:p>
                      <a:pPr marL="605790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передаче их выездным бригадам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48680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38F740-995C-4178-B7DA-9900E2B43B57}"/>
              </a:ext>
            </a:extLst>
          </p:cNvPr>
          <p:cNvSpPr/>
          <p:nvPr/>
        </p:nvSpPr>
        <p:spPr>
          <a:xfrm>
            <a:off x="5876925" y="700307"/>
            <a:ext cx="5743574" cy="36194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строки:   186,   190,   197,   209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52820E-9830-4BAE-ACDC-2DEF3DBEB4CA}"/>
              </a:ext>
            </a:extLst>
          </p:cNvPr>
          <p:cNvSpPr/>
          <p:nvPr/>
        </p:nvSpPr>
        <p:spPr>
          <a:xfrm>
            <a:off x="5876925" y="1159908"/>
            <a:ext cx="5743574" cy="43076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Убрали строку: главные медицинские сестры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F2D15E-3BE5-4566-B8E9-1E044231B11D}"/>
              </a:ext>
            </a:extLst>
          </p:cNvPr>
          <p:cNvSpPr/>
          <p:nvPr/>
        </p:nvSpPr>
        <p:spPr>
          <a:xfrm>
            <a:off x="5876925" y="1800225"/>
            <a:ext cx="5743574" cy="34004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медицинская сестра отделения организации медицинской помощи несовершеннолетних в образовательных организациях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Стало: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медицинская сестра – специалист по оказанию медицинской помощи обучающимся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должности в штатных расписаниях должны были быть переименованы и строгое соответствие строки 197 таблицы 1100 = строки 2 таблицы 1106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переименовать не успели, то показываем по строке «медицинская сестра». Тогда пояснение, что да, вы вовремя не переименовали должность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BE5BAA-3F53-4309-A2A2-9E86CFD1EBE1}"/>
              </a:ext>
            </a:extLst>
          </p:cNvPr>
          <p:cNvSpPr/>
          <p:nvPr/>
        </p:nvSpPr>
        <p:spPr>
          <a:xfrm>
            <a:off x="5876925" y="5472639"/>
            <a:ext cx="5743574" cy="91440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Убрали строки: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фельдшеры – водители скорой помощи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9C40DFB-7958-4479-8D0F-2A97561EE851}"/>
              </a:ext>
            </a:extLst>
          </p:cNvPr>
          <p:cNvCxnSpPr>
            <a:cxnSpLocks/>
          </p:cNvCxnSpPr>
          <p:nvPr/>
        </p:nvCxnSpPr>
        <p:spPr>
          <a:xfrm flipH="1" flipV="1">
            <a:off x="4095752" y="2686055"/>
            <a:ext cx="1781173" cy="962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1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4DB38E-7EFF-4516-876C-5D81E0B05680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DBCD68-D5B2-474C-89B8-8B33F919B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44282"/>
              </p:ext>
            </p:extLst>
          </p:nvPr>
        </p:nvGraphicFramePr>
        <p:xfrm>
          <a:off x="495300" y="761231"/>
          <a:ext cx="5848350" cy="4909495"/>
        </p:xfrm>
        <a:graphic>
          <a:graphicData uri="http://schemas.openxmlformats.org/drawingml/2006/table">
            <a:tbl>
              <a:tblPr firstRow="1" firstCol="1" bandRow="1"/>
              <a:tblGrid>
                <a:gridCol w="5332781">
                  <a:extLst>
                    <a:ext uri="{9D8B030D-6E8A-4147-A177-3AD203B41FA5}">
                      <a16:colId xmlns:a16="http://schemas.microsoft.com/office/drawing/2014/main" val="3362684701"/>
                    </a:ext>
                  </a:extLst>
                </a:gridCol>
                <a:gridCol w="515569">
                  <a:extLst>
                    <a:ext uri="{9D8B030D-6E8A-4147-A177-3AD203B41FA5}">
                      <a16:colId xmlns:a16="http://schemas.microsoft.com/office/drawing/2014/main" val="3041951546"/>
                    </a:ext>
                  </a:extLst>
                </a:gridCol>
              </a:tblGrid>
              <a:tr h="35778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с высшим немедицинским образованием, 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620404"/>
                  </a:ext>
                </a:extLst>
              </a:tr>
              <a:tr h="271635">
                <a:tc>
                  <a:txBody>
                    <a:bodyPr/>
                    <a:lstStyle/>
                    <a:p>
                      <a:pPr marL="18034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специалисты:  биологи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755592"/>
                  </a:ext>
                </a:extLst>
              </a:tr>
              <a:tr h="29485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инструкторы-методисты   по лечебной физкультуре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76158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marL="7175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логопеды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9511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7175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медицинские физики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6167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7175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психологи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37377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7175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нейропсихологи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40765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по физической реабилитации (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кинезиоспециалисты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092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судебные эксперты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(эксперты-биохимики, эксперты-генетики, эксперты-химики)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1455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7175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химики-эксперты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организации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99367"/>
                  </a:ext>
                </a:extLst>
              </a:tr>
              <a:tr h="264692">
                <a:tc>
                  <a:txBody>
                    <a:bodyPr/>
                    <a:lstStyle/>
                    <a:p>
                      <a:pPr indent="787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зоологи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47317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2921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эксперты-физики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контролю за источниками ионизирующих и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неоионизирующих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излучений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8936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indent="787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эмбриологи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3454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7874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энтомологи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91977"/>
                  </a:ext>
                </a:extLst>
              </a:tr>
              <a:tr h="357784">
                <a:tc>
                  <a:txBody>
                    <a:bodyPr/>
                    <a:lstStyle/>
                    <a:p>
                      <a:pPr marL="11938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по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эргореабилитации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эргоспециалисты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9847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83CED98-A8BC-4A95-8CBF-D7C8A01D7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77377"/>
              </p:ext>
            </p:extLst>
          </p:nvPr>
        </p:nvGraphicFramePr>
        <p:xfrm>
          <a:off x="495300" y="5877749"/>
          <a:ext cx="5838825" cy="773145"/>
        </p:xfrm>
        <a:graphic>
          <a:graphicData uri="http://schemas.openxmlformats.org/drawingml/2006/table">
            <a:tbl>
              <a:tblPr firstRow="1" firstCol="1" bandRow="1"/>
              <a:tblGrid>
                <a:gridCol w="5305425">
                  <a:extLst>
                    <a:ext uri="{9D8B030D-6E8A-4147-A177-3AD203B41FA5}">
                      <a16:colId xmlns:a16="http://schemas.microsoft.com/office/drawing/2014/main" val="388186239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71256796"/>
                    </a:ext>
                  </a:extLst>
                </a:gridCol>
              </a:tblGrid>
              <a:tr h="5325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высшим немедицинским образованием, занимающих должности врачей,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743475"/>
                  </a:ext>
                </a:extLst>
              </a:tr>
              <a:tr h="240569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врачей: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лаборантов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49295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8333E9-D790-4BEA-BCF3-0676E36F2FBD}"/>
              </a:ext>
            </a:extLst>
          </p:cNvPr>
          <p:cNvSpPr/>
          <p:nvPr/>
        </p:nvSpPr>
        <p:spPr>
          <a:xfrm>
            <a:off x="9744075" y="2308137"/>
            <a:ext cx="1875288" cy="224172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Аккредитация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(кресты по гр.16 удалены), пояснения, если гр.9 – гр.15 – гр.16 больше 0.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B2F1EEE-7F99-4FFE-80B4-A64D9418CCC8}"/>
              </a:ext>
            </a:extLst>
          </p:cNvPr>
          <p:cNvSpPr/>
          <p:nvPr/>
        </p:nvSpPr>
        <p:spPr>
          <a:xfrm>
            <a:off x="5781675" y="5305425"/>
            <a:ext cx="590550" cy="365302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845CECF-F2A4-45BC-B593-872E83C391E9}"/>
              </a:ext>
            </a:extLst>
          </p:cNvPr>
          <p:cNvSpPr/>
          <p:nvPr/>
        </p:nvSpPr>
        <p:spPr>
          <a:xfrm>
            <a:off x="5781675" y="2728271"/>
            <a:ext cx="590550" cy="365302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B17B70-C80C-4BD6-9903-18AA993FD855}"/>
              </a:ext>
            </a:extLst>
          </p:cNvPr>
          <p:cNvSpPr/>
          <p:nvPr/>
        </p:nvSpPr>
        <p:spPr>
          <a:xfrm>
            <a:off x="5781675" y="2429643"/>
            <a:ext cx="590550" cy="29862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7C1A1E-5453-4D57-8558-7C024B8BE60B}"/>
              </a:ext>
            </a:extLst>
          </p:cNvPr>
          <p:cNvSpPr/>
          <p:nvPr/>
        </p:nvSpPr>
        <p:spPr>
          <a:xfrm>
            <a:off x="5781675" y="1628774"/>
            <a:ext cx="590550" cy="29862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15B917E-6641-4082-B187-5100F1AC83C6}"/>
              </a:ext>
            </a:extLst>
          </p:cNvPr>
          <p:cNvCxnSpPr>
            <a:cxnSpLocks/>
          </p:cNvCxnSpPr>
          <p:nvPr/>
        </p:nvCxnSpPr>
        <p:spPr>
          <a:xfrm flipH="1" flipV="1">
            <a:off x="6372227" y="1247777"/>
            <a:ext cx="3333747" cy="1878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E35E3F7-9ABA-47A5-8DF8-B3451DADDD63}"/>
              </a:ext>
            </a:extLst>
          </p:cNvPr>
          <p:cNvCxnSpPr>
            <a:cxnSpLocks/>
          </p:cNvCxnSpPr>
          <p:nvPr/>
        </p:nvCxnSpPr>
        <p:spPr>
          <a:xfrm flipH="1" flipV="1">
            <a:off x="6372225" y="1552575"/>
            <a:ext cx="3333749" cy="1652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E89EE83-0A39-4FB3-94DB-2DB22B6B9B84}"/>
              </a:ext>
            </a:extLst>
          </p:cNvPr>
          <p:cNvCxnSpPr>
            <a:cxnSpLocks/>
          </p:cNvCxnSpPr>
          <p:nvPr/>
        </p:nvCxnSpPr>
        <p:spPr>
          <a:xfrm flipH="1">
            <a:off x="6334125" y="3335269"/>
            <a:ext cx="3381374" cy="30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FF7CB2C-C55C-4648-B3F3-8256940B9EC5}"/>
              </a:ext>
            </a:extLst>
          </p:cNvPr>
          <p:cNvCxnSpPr>
            <a:cxnSpLocks/>
          </p:cNvCxnSpPr>
          <p:nvPr/>
        </p:nvCxnSpPr>
        <p:spPr>
          <a:xfrm flipH="1">
            <a:off x="6334125" y="3390402"/>
            <a:ext cx="3381374" cy="38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0723BAA-0099-4B80-B4E5-5124EF03892D}"/>
              </a:ext>
            </a:extLst>
          </p:cNvPr>
          <p:cNvCxnSpPr>
            <a:cxnSpLocks/>
          </p:cNvCxnSpPr>
          <p:nvPr/>
        </p:nvCxnSpPr>
        <p:spPr>
          <a:xfrm flipH="1">
            <a:off x="6315074" y="3424802"/>
            <a:ext cx="3400425" cy="66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DD435C6-05C3-44C7-BC42-0283F59C1B0B}"/>
              </a:ext>
            </a:extLst>
          </p:cNvPr>
          <p:cNvCxnSpPr>
            <a:cxnSpLocks/>
          </p:cNvCxnSpPr>
          <p:nvPr/>
        </p:nvCxnSpPr>
        <p:spPr>
          <a:xfrm flipH="1">
            <a:off x="6334125" y="3475312"/>
            <a:ext cx="3381374" cy="105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3F25E58-8624-437D-8C6C-DFCF3DD4D58E}"/>
              </a:ext>
            </a:extLst>
          </p:cNvPr>
          <p:cNvCxnSpPr>
            <a:cxnSpLocks/>
          </p:cNvCxnSpPr>
          <p:nvPr/>
        </p:nvCxnSpPr>
        <p:spPr>
          <a:xfrm flipH="1">
            <a:off x="6315074" y="3529702"/>
            <a:ext cx="3400425" cy="142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A2C4E24-F189-43AA-9D64-01B04C2A57D9}"/>
              </a:ext>
            </a:extLst>
          </p:cNvPr>
          <p:cNvCxnSpPr>
            <a:cxnSpLocks/>
          </p:cNvCxnSpPr>
          <p:nvPr/>
        </p:nvCxnSpPr>
        <p:spPr>
          <a:xfrm flipH="1">
            <a:off x="6334126" y="3595815"/>
            <a:ext cx="3381373" cy="157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D5B2249-C779-476C-8474-6715FC49192B}"/>
              </a:ext>
            </a:extLst>
          </p:cNvPr>
          <p:cNvCxnSpPr>
            <a:cxnSpLocks/>
          </p:cNvCxnSpPr>
          <p:nvPr/>
        </p:nvCxnSpPr>
        <p:spPr>
          <a:xfrm flipH="1">
            <a:off x="6334127" y="3607910"/>
            <a:ext cx="3371847" cy="290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FB5EACA5-1BDF-4780-8385-1456DD9BDA8A}"/>
              </a:ext>
            </a:extLst>
          </p:cNvPr>
          <p:cNvCxnSpPr>
            <a:cxnSpLocks/>
          </p:cNvCxnSpPr>
          <p:nvPr/>
        </p:nvCxnSpPr>
        <p:spPr>
          <a:xfrm flipH="1" flipV="1">
            <a:off x="6353175" y="2326865"/>
            <a:ext cx="3352799" cy="960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D8C0100A-21CE-415F-BB99-57E504084C90}"/>
              </a:ext>
            </a:extLst>
          </p:cNvPr>
          <p:cNvCxnSpPr>
            <a:cxnSpLocks/>
          </p:cNvCxnSpPr>
          <p:nvPr/>
        </p:nvCxnSpPr>
        <p:spPr>
          <a:xfrm flipH="1" flipV="1">
            <a:off x="6334125" y="2040934"/>
            <a:ext cx="3409950" cy="1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C878E3C-DFA0-40C9-B89E-A5155FC44DBA}"/>
              </a:ext>
            </a:extLst>
          </p:cNvPr>
          <p:cNvSpPr/>
          <p:nvPr/>
        </p:nvSpPr>
        <p:spPr>
          <a:xfrm>
            <a:off x="8443058" y="449764"/>
            <a:ext cx="3124201" cy="163286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Логопеды и психологи (без специальной профессиональной подготовки) относим к прочему персоналу.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658B9A8-FEE5-4FB1-BDF1-459F05772A30}"/>
              </a:ext>
            </a:extLst>
          </p:cNvPr>
          <p:cNvSpPr/>
          <p:nvPr/>
        </p:nvSpPr>
        <p:spPr>
          <a:xfrm>
            <a:off x="1800225" y="1626364"/>
            <a:ext cx="1057275" cy="29862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27953DC0-9208-468F-8EEA-E13B5C0D6815}"/>
              </a:ext>
            </a:extLst>
          </p:cNvPr>
          <p:cNvSpPr/>
          <p:nvPr/>
        </p:nvSpPr>
        <p:spPr>
          <a:xfrm>
            <a:off x="1828800" y="2158823"/>
            <a:ext cx="1057275" cy="298627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3CDD761D-9D13-40FD-9338-09BC090D5863}"/>
              </a:ext>
            </a:extLst>
          </p:cNvPr>
          <p:cNvCxnSpPr>
            <a:cxnSpLocks/>
          </p:cNvCxnSpPr>
          <p:nvPr/>
        </p:nvCxnSpPr>
        <p:spPr>
          <a:xfrm flipH="1">
            <a:off x="2619376" y="687039"/>
            <a:ext cx="3081337" cy="9393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927D3BA4-5096-4B6F-ACA9-22D9852FF379}"/>
              </a:ext>
            </a:extLst>
          </p:cNvPr>
          <p:cNvCxnSpPr>
            <a:cxnSpLocks/>
          </p:cNvCxnSpPr>
          <p:nvPr/>
        </p:nvCxnSpPr>
        <p:spPr>
          <a:xfrm flipH="1">
            <a:off x="2714627" y="687038"/>
            <a:ext cx="3005136" cy="147178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812DD25E-26B9-4359-85AC-5D2BC0DF6041}"/>
              </a:ext>
            </a:extLst>
          </p:cNvPr>
          <p:cNvCxnSpPr>
            <a:cxnSpLocks/>
          </p:cNvCxnSpPr>
          <p:nvPr/>
        </p:nvCxnSpPr>
        <p:spPr>
          <a:xfrm>
            <a:off x="5719763" y="687038"/>
            <a:ext cx="2671761" cy="4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C279E5FE-D96B-4767-B977-ED61E2FCAEF2}"/>
              </a:ext>
            </a:extLst>
          </p:cNvPr>
          <p:cNvSpPr/>
          <p:nvPr/>
        </p:nvSpPr>
        <p:spPr>
          <a:xfrm>
            <a:off x="8811193" y="5204507"/>
            <a:ext cx="1609157" cy="127567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128 = сумме строк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129 по 142.</a:t>
            </a:r>
          </a:p>
        </p:txBody>
      </p:sp>
    </p:spTree>
    <p:extLst>
      <p:ext uri="{BB962C8B-B14F-4D97-AF65-F5344CB8AC3E}">
        <p14:creationId xmlns:p14="http://schemas.microsoft.com/office/powerpoint/2010/main" val="269108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D07E63-43A0-44D3-ABB8-D1A149C77336}"/>
              </a:ext>
            </a:extLst>
          </p:cNvPr>
          <p:cNvSpPr/>
          <p:nvPr/>
        </p:nvSpPr>
        <p:spPr>
          <a:xfrm>
            <a:off x="220909" y="228411"/>
            <a:ext cx="1167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581B0C6-19FB-4933-84F8-16466ED1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53448"/>
              </p:ext>
            </p:extLst>
          </p:nvPr>
        </p:nvGraphicFramePr>
        <p:xfrm>
          <a:off x="466726" y="1127919"/>
          <a:ext cx="11163300" cy="5053806"/>
        </p:xfrm>
        <a:graphic>
          <a:graphicData uri="http://schemas.openxmlformats.org/drawingml/2006/table">
            <a:tbl>
              <a:tblPr firstRow="1" firstCol="1" bandRow="1"/>
              <a:tblGrid>
                <a:gridCol w="3171824">
                  <a:extLst>
                    <a:ext uri="{9D8B030D-6E8A-4147-A177-3AD203B41FA5}">
                      <a16:colId xmlns:a16="http://schemas.microsoft.com/office/drawing/2014/main" val="752624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0146902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62667613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36728683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28892488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446391708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72021209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01611825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67288735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9864822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18590345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21618178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131573693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426886426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553620133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4122611163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703286759"/>
                    </a:ext>
                  </a:extLst>
                </a:gridCol>
              </a:tblGrid>
              <a:tr h="351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Провизоры -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86874"/>
                  </a:ext>
                </a:extLst>
              </a:tr>
              <a:tr h="1055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по специальностям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471805" indent="-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экономика фармации</a:t>
                      </a:r>
                    </a:p>
                  </a:txBody>
                  <a:tcPr marL="685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380"/>
                  </a:ext>
                </a:extLst>
              </a:tr>
              <a:tr h="703695">
                <a:tc>
                  <a:txBody>
                    <a:bodyPr/>
                    <a:lstStyle/>
                    <a:p>
                      <a:pPr marL="471805" indent="-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фармацевтическая технология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492094"/>
                  </a:ext>
                </a:extLst>
              </a:tr>
              <a:tr h="1055542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фармацевтическая 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химия и 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фармакогнозия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4495"/>
                  </a:ext>
                </a:extLst>
              </a:tr>
              <a:tr h="351847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фармация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324371"/>
                  </a:ext>
                </a:extLst>
              </a:tr>
              <a:tr h="767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по должностям:</a:t>
                      </a:r>
                    </a:p>
                    <a:p>
                      <a:pPr marL="2990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провизоры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447779"/>
                  </a:ext>
                </a:extLst>
              </a:tr>
              <a:tr h="383833">
                <a:tc>
                  <a:txBody>
                    <a:bodyPr/>
                    <a:lstStyle/>
                    <a:p>
                      <a:pPr indent="2990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провизоры-аналитики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960638"/>
                  </a:ext>
                </a:extLst>
              </a:tr>
              <a:tr h="383833">
                <a:tc>
                  <a:txBody>
                    <a:bodyPr/>
                    <a:lstStyle/>
                    <a:p>
                      <a:pPr indent="2990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провизоры-технологи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3414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567816-3D11-4112-BEF3-52322751B8C8}"/>
              </a:ext>
            </a:extLst>
          </p:cNvPr>
          <p:cNvSpPr/>
          <p:nvPr/>
        </p:nvSpPr>
        <p:spPr>
          <a:xfrm>
            <a:off x="7419976" y="933450"/>
            <a:ext cx="4057648" cy="61787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143 = сумме строк 144 – 147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CE52CB-0575-4023-91C0-823EDF5E507D}"/>
              </a:ext>
            </a:extLst>
          </p:cNvPr>
          <p:cNvSpPr/>
          <p:nvPr/>
        </p:nvSpPr>
        <p:spPr>
          <a:xfrm>
            <a:off x="4943476" y="4610100"/>
            <a:ext cx="6600823" cy="14192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143 ≥ сумме строк 148 – 150 за счет руководителей с высшим фармацевтическим образованием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таковые будут, нужно представить расшифровку с полным наименованием должности</a:t>
            </a:r>
          </a:p>
        </p:txBody>
      </p:sp>
    </p:spTree>
    <p:extLst>
      <p:ext uri="{BB962C8B-B14F-4D97-AF65-F5344CB8AC3E}">
        <p14:creationId xmlns:p14="http://schemas.microsoft.com/office/powerpoint/2010/main" val="1391856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NYxotiT7.zE6wTGMPEa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5017</TotalTime>
  <Words>9977</Words>
  <Application>Microsoft Office PowerPoint</Application>
  <PresentationFormat>Широкоэкранный</PresentationFormat>
  <Paragraphs>3544</Paragraphs>
  <Slides>60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Courier New</vt:lpstr>
      <vt:lpstr>Times New Roman</vt:lpstr>
      <vt:lpstr>TimesNewRomanPSMT</vt:lpstr>
      <vt:lpstr>Тема Office</vt:lpstr>
      <vt:lpstr>think-cell Slide</vt:lpstr>
      <vt:lpstr>Форма № 30 «Сведения о деятельности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БЕЗ ОШИБОК заполнить таблицы по кадрам в Медстате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деятельности медицинской организации»</dc:title>
  <dc:creator>Пользователь</dc:creator>
  <cp:lastModifiedBy>Пользователь</cp:lastModifiedBy>
  <cp:revision>170</cp:revision>
  <dcterms:created xsi:type="dcterms:W3CDTF">2023-12-19T12:52:57Z</dcterms:created>
  <dcterms:modified xsi:type="dcterms:W3CDTF">2023-12-27T06:49:40Z</dcterms:modified>
</cp:coreProperties>
</file>