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94" r:id="rId1"/>
  </p:sldMasterIdLst>
  <p:sldIdLst>
    <p:sldId id="256" r:id="rId2"/>
    <p:sldId id="258" r:id="rId3"/>
    <p:sldId id="257" r:id="rId4"/>
    <p:sldId id="262" r:id="rId5"/>
    <p:sldId id="264" r:id="rId6"/>
    <p:sldId id="265" r:id="rId7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06C67-FC30-446F-BC6B-C73A6FBDBB2D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0480F-AD15-4B0F-8E0A-75FA20FC8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6288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06C67-FC30-446F-BC6B-C73A6FBDBB2D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0480F-AD15-4B0F-8E0A-75FA20FC8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367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06C67-FC30-446F-BC6B-C73A6FBDBB2D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0480F-AD15-4B0F-8E0A-75FA20FC8DF1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17484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06C67-FC30-446F-BC6B-C73A6FBDBB2D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0480F-AD15-4B0F-8E0A-75FA20FC8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54564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06C67-FC30-446F-BC6B-C73A6FBDBB2D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0480F-AD15-4B0F-8E0A-75FA20FC8DF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096342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06C67-FC30-446F-BC6B-C73A6FBDBB2D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0480F-AD15-4B0F-8E0A-75FA20FC8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55329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06C67-FC30-446F-BC6B-C73A6FBDBB2D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0480F-AD15-4B0F-8E0A-75FA20FC8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96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06C67-FC30-446F-BC6B-C73A6FBDBB2D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0480F-AD15-4B0F-8E0A-75FA20FC8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0755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06C67-FC30-446F-BC6B-C73A6FBDBB2D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0480F-AD15-4B0F-8E0A-75FA20FC8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8688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06C67-FC30-446F-BC6B-C73A6FBDBB2D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0480F-AD15-4B0F-8E0A-75FA20FC8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2829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06C67-FC30-446F-BC6B-C73A6FBDBB2D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0480F-AD15-4B0F-8E0A-75FA20FC8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327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06C67-FC30-446F-BC6B-C73A6FBDBB2D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0480F-AD15-4B0F-8E0A-75FA20FC8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875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06C67-FC30-446F-BC6B-C73A6FBDBB2D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0480F-AD15-4B0F-8E0A-75FA20FC8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9288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06C67-FC30-446F-BC6B-C73A6FBDBB2D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0480F-AD15-4B0F-8E0A-75FA20FC8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983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06C67-FC30-446F-BC6B-C73A6FBDBB2D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0480F-AD15-4B0F-8E0A-75FA20FC8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104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06C67-FC30-446F-BC6B-C73A6FBDBB2D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0480F-AD15-4B0F-8E0A-75FA20FC8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1635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06C67-FC30-446F-BC6B-C73A6FBDBB2D}" type="datetimeFigureOut">
              <a:rPr lang="ru-RU" smtClean="0"/>
              <a:t>15.11.2023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BF0480F-AD15-4B0F-8E0A-75FA20FC8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401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#P2552"/><Relationship Id="rId7" Type="http://schemas.openxmlformats.org/officeDocument/2006/relationships/hyperlink" Target="#P2557"/><Relationship Id="rId2" Type="http://schemas.openxmlformats.org/officeDocument/2006/relationships/hyperlink" Target="#P2548"/><Relationship Id="rId1" Type="http://schemas.openxmlformats.org/officeDocument/2006/relationships/slideLayout" Target="../slideLayouts/slideLayout7.xml"/><Relationship Id="rId6" Type="http://schemas.openxmlformats.org/officeDocument/2006/relationships/hyperlink" Target="#P2553"/><Relationship Id="rId5" Type="http://schemas.openxmlformats.org/officeDocument/2006/relationships/hyperlink" Target="#P2549"/><Relationship Id="rId4" Type="http://schemas.openxmlformats.org/officeDocument/2006/relationships/hyperlink" Target="#P2556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#P2552"/><Relationship Id="rId7" Type="http://schemas.openxmlformats.org/officeDocument/2006/relationships/hyperlink" Target="#P2557"/><Relationship Id="rId2" Type="http://schemas.openxmlformats.org/officeDocument/2006/relationships/hyperlink" Target="#P2548"/><Relationship Id="rId1" Type="http://schemas.openxmlformats.org/officeDocument/2006/relationships/slideLayout" Target="../slideLayouts/slideLayout7.xml"/><Relationship Id="rId6" Type="http://schemas.openxmlformats.org/officeDocument/2006/relationships/hyperlink" Target="#P2553"/><Relationship Id="rId5" Type="http://schemas.openxmlformats.org/officeDocument/2006/relationships/hyperlink" Target="#P2549"/><Relationship Id="rId4" Type="http://schemas.openxmlformats.org/officeDocument/2006/relationships/hyperlink" Target="#P2556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#P2552"/><Relationship Id="rId7" Type="http://schemas.openxmlformats.org/officeDocument/2006/relationships/hyperlink" Target="#P2557"/><Relationship Id="rId2" Type="http://schemas.openxmlformats.org/officeDocument/2006/relationships/hyperlink" Target="#P2548"/><Relationship Id="rId1" Type="http://schemas.openxmlformats.org/officeDocument/2006/relationships/slideLayout" Target="../slideLayouts/slideLayout7.xml"/><Relationship Id="rId6" Type="http://schemas.openxmlformats.org/officeDocument/2006/relationships/hyperlink" Target="#P2553"/><Relationship Id="rId5" Type="http://schemas.openxmlformats.org/officeDocument/2006/relationships/hyperlink" Target="#P2549"/><Relationship Id="rId4" Type="http://schemas.openxmlformats.org/officeDocument/2006/relationships/hyperlink" Target="#P2556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5A703E-0273-475A-988C-51C55A1EA5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37266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Годовой отчет федерального статистического наблюдения ф. № 19 «Сведения о детях-инвалидах», утверждён приказом Росстата от 27.12.2016 г.  №866</a:t>
            </a:r>
          </a:p>
        </p:txBody>
      </p:sp>
    </p:spTree>
    <p:extLst>
      <p:ext uri="{BB962C8B-B14F-4D97-AF65-F5344CB8AC3E}">
        <p14:creationId xmlns:p14="http://schemas.microsoft.com/office/powerpoint/2010/main" val="1469935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CF85CCA-F5EF-4076-A360-2C32F69C4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7479"/>
            <a:ext cx="10515600" cy="3916394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N 19 «Сведения о детях-инвалидах», составляется всеми медицинскими организациями - юридическими лицами, входящими в номенклатуру медицинских организаций и оказывающими медицинскую помощь детям</a:t>
            </a: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0731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449479-A77F-4D96-8346-F8C7189B9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Межформенный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контроль: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7755ED6-DA20-4741-A564-965FA18AC7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5721"/>
            <a:ext cx="10515600" cy="483124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№19, таблица 1000, сумма строк 9 и 10, графа 4 =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№30,таблица 2610, сумма строк 2 и 3, графа 4</a:t>
            </a:r>
          </a:p>
          <a:p>
            <a:pPr marL="0" indent="0">
              <a:lnSpc>
                <a:spcPct val="100000"/>
              </a:lnSpc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№19, таблица 1000, сумма строк 9 и 10, графа 5 =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№30,таблица 2611, строка 3, графа 3</a:t>
            </a:r>
          </a:p>
          <a:p>
            <a:pPr marL="0" indent="0">
              <a:lnSpc>
                <a:spcPct val="100000"/>
              </a:lnSpc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№19, таблица 1000, сумма строк 9 и 10, графа 6 =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№41 таблица 2120 строка 1 графа 11 </a:t>
            </a:r>
          </a:p>
          <a:p>
            <a:pPr marL="0" indent="0">
              <a:lnSpc>
                <a:spcPct val="100000"/>
              </a:lnSpc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0679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E3816C58-A15B-440E-8C28-34DBA5B46B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9234530"/>
              </p:ext>
            </p:extLst>
          </p:nvPr>
        </p:nvGraphicFramePr>
        <p:xfrm>
          <a:off x="600196" y="632581"/>
          <a:ext cx="8354022" cy="1840896"/>
        </p:xfrm>
        <a:graphic>
          <a:graphicData uri="http://schemas.openxmlformats.org/drawingml/2006/table">
            <a:tbl>
              <a:tblPr firstRow="1" firstCol="1" bandRow="1"/>
              <a:tblGrid>
                <a:gridCol w="2522565">
                  <a:extLst>
                    <a:ext uri="{9D8B030D-6E8A-4147-A177-3AD203B41FA5}">
                      <a16:colId xmlns:a16="http://schemas.microsoft.com/office/drawing/2014/main" val="3358020128"/>
                    </a:ext>
                  </a:extLst>
                </a:gridCol>
                <a:gridCol w="786075">
                  <a:extLst>
                    <a:ext uri="{9D8B030D-6E8A-4147-A177-3AD203B41FA5}">
                      <a16:colId xmlns:a16="http://schemas.microsoft.com/office/drawing/2014/main" val="1300673324"/>
                    </a:ext>
                  </a:extLst>
                </a:gridCol>
                <a:gridCol w="1188003">
                  <a:extLst>
                    <a:ext uri="{9D8B030D-6E8A-4147-A177-3AD203B41FA5}">
                      <a16:colId xmlns:a16="http://schemas.microsoft.com/office/drawing/2014/main" val="2940319302"/>
                    </a:ext>
                  </a:extLst>
                </a:gridCol>
                <a:gridCol w="1285793">
                  <a:extLst>
                    <a:ext uri="{9D8B030D-6E8A-4147-A177-3AD203B41FA5}">
                      <a16:colId xmlns:a16="http://schemas.microsoft.com/office/drawing/2014/main" val="2798453335"/>
                    </a:ext>
                  </a:extLst>
                </a:gridCol>
                <a:gridCol w="1285793">
                  <a:extLst>
                    <a:ext uri="{9D8B030D-6E8A-4147-A177-3AD203B41FA5}">
                      <a16:colId xmlns:a16="http://schemas.microsoft.com/office/drawing/2014/main" val="1042814745"/>
                    </a:ext>
                  </a:extLst>
                </a:gridCol>
                <a:gridCol w="1285793">
                  <a:extLst>
                    <a:ext uri="{9D8B030D-6E8A-4147-A177-3AD203B41FA5}">
                      <a16:colId xmlns:a16="http://schemas.microsoft.com/office/drawing/2014/main" val="3886401069"/>
                    </a:ext>
                  </a:extLst>
                </a:gridCol>
              </a:tblGrid>
              <a:tr h="64052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№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строки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Состоит пациентов на учете (прикрепленных) в медицинской организации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из общего числа пациентов, состоящих на учете в медицинской организации, имеют противопоказания для занятий физической культурой и спортом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0846454"/>
                  </a:ext>
                </a:extLst>
              </a:tr>
              <a:tr h="1446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из них инвалидов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из них инвалидов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4325008"/>
                  </a:ext>
                </a:extLst>
              </a:tr>
              <a:tr h="1446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1235289"/>
                  </a:ext>
                </a:extLst>
              </a:tr>
              <a:tr h="1446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Всего, чел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873687"/>
                  </a:ext>
                </a:extLst>
              </a:tr>
              <a:tr h="144695">
                <a:tc>
                  <a:txBody>
                    <a:bodyPr/>
                    <a:lstStyle/>
                    <a:p>
                      <a:pPr marL="107950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из них в возрасте: 0-14 лет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highlight>
                            <a:srgbClr val="00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highlight>
                            <a:srgbClr val="00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9466304"/>
                  </a:ext>
                </a:extLst>
              </a:tr>
              <a:tr h="173634">
                <a:tc>
                  <a:txBody>
                    <a:bodyPr/>
                    <a:lstStyle/>
                    <a:p>
                      <a:pPr marL="107950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                      15-17 лет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1432277"/>
                  </a:ext>
                </a:extLst>
              </a:tr>
              <a:tr h="173634">
                <a:tc>
                  <a:txBody>
                    <a:bodyPr/>
                    <a:lstStyle/>
                    <a:p>
                      <a:pPr marL="107950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                     18 лет и более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41985"/>
                  </a:ext>
                </a:extLst>
              </a:tr>
              <a:tr h="267283">
                <a:tc>
                  <a:txBody>
                    <a:bodyPr/>
                    <a:lstStyle/>
                    <a:p>
                      <a:pPr marL="215900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      из них старше трудоспособного возраста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76075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93EF8D1D-15D8-4717-B7C8-492A272B24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33" y="285621"/>
            <a:ext cx="1083295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(2610)    - </a:t>
            </a:r>
            <a:r>
              <a:rPr kumimoji="0" lang="ru-RU" altLang="ru-RU" sz="1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форма № 30                                                                                                                                                                                                               </a:t>
            </a:r>
            <a:endParaRPr kumimoji="0" lang="ru-RU" altLang="ru-RU" sz="1200" b="0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9D5B3D6C-3AB7-4CA1-A96B-4A4689D84F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0356042"/>
              </p:ext>
            </p:extLst>
          </p:nvPr>
        </p:nvGraphicFramePr>
        <p:xfrm>
          <a:off x="600196" y="2743441"/>
          <a:ext cx="10527875" cy="3935634"/>
        </p:xfrm>
        <a:graphic>
          <a:graphicData uri="http://schemas.openxmlformats.org/drawingml/2006/table">
            <a:tbl>
              <a:tblPr/>
              <a:tblGrid>
                <a:gridCol w="690833">
                  <a:extLst>
                    <a:ext uri="{9D8B030D-6E8A-4147-A177-3AD203B41FA5}">
                      <a16:colId xmlns:a16="http://schemas.microsoft.com/office/drawing/2014/main" val="1723296363"/>
                    </a:ext>
                  </a:extLst>
                </a:gridCol>
                <a:gridCol w="438106">
                  <a:extLst>
                    <a:ext uri="{9D8B030D-6E8A-4147-A177-3AD203B41FA5}">
                      <a16:colId xmlns:a16="http://schemas.microsoft.com/office/drawing/2014/main" val="3482289124"/>
                    </a:ext>
                  </a:extLst>
                </a:gridCol>
                <a:gridCol w="445441">
                  <a:extLst>
                    <a:ext uri="{9D8B030D-6E8A-4147-A177-3AD203B41FA5}">
                      <a16:colId xmlns:a16="http://schemas.microsoft.com/office/drawing/2014/main" val="1336401114"/>
                    </a:ext>
                  </a:extLst>
                </a:gridCol>
                <a:gridCol w="576806">
                  <a:extLst>
                    <a:ext uri="{9D8B030D-6E8A-4147-A177-3AD203B41FA5}">
                      <a16:colId xmlns:a16="http://schemas.microsoft.com/office/drawing/2014/main" val="71254462"/>
                    </a:ext>
                  </a:extLst>
                </a:gridCol>
                <a:gridCol w="576806">
                  <a:extLst>
                    <a:ext uri="{9D8B030D-6E8A-4147-A177-3AD203B41FA5}">
                      <a16:colId xmlns:a16="http://schemas.microsoft.com/office/drawing/2014/main" val="4218033973"/>
                    </a:ext>
                  </a:extLst>
                </a:gridCol>
                <a:gridCol w="529461">
                  <a:extLst>
                    <a:ext uri="{9D8B030D-6E8A-4147-A177-3AD203B41FA5}">
                      <a16:colId xmlns:a16="http://schemas.microsoft.com/office/drawing/2014/main" val="872066482"/>
                    </a:ext>
                  </a:extLst>
                </a:gridCol>
                <a:gridCol w="576806">
                  <a:extLst>
                    <a:ext uri="{9D8B030D-6E8A-4147-A177-3AD203B41FA5}">
                      <a16:colId xmlns:a16="http://schemas.microsoft.com/office/drawing/2014/main" val="2776502031"/>
                    </a:ext>
                  </a:extLst>
                </a:gridCol>
                <a:gridCol w="576806">
                  <a:extLst>
                    <a:ext uri="{9D8B030D-6E8A-4147-A177-3AD203B41FA5}">
                      <a16:colId xmlns:a16="http://schemas.microsoft.com/office/drawing/2014/main" val="2975656535"/>
                    </a:ext>
                  </a:extLst>
                </a:gridCol>
                <a:gridCol w="576806">
                  <a:extLst>
                    <a:ext uri="{9D8B030D-6E8A-4147-A177-3AD203B41FA5}">
                      <a16:colId xmlns:a16="http://schemas.microsoft.com/office/drawing/2014/main" val="1338407607"/>
                    </a:ext>
                  </a:extLst>
                </a:gridCol>
                <a:gridCol w="576806">
                  <a:extLst>
                    <a:ext uri="{9D8B030D-6E8A-4147-A177-3AD203B41FA5}">
                      <a16:colId xmlns:a16="http://schemas.microsoft.com/office/drawing/2014/main" val="2500693587"/>
                    </a:ext>
                  </a:extLst>
                </a:gridCol>
                <a:gridCol w="576806">
                  <a:extLst>
                    <a:ext uri="{9D8B030D-6E8A-4147-A177-3AD203B41FA5}">
                      <a16:colId xmlns:a16="http://schemas.microsoft.com/office/drawing/2014/main" val="3630750749"/>
                    </a:ext>
                  </a:extLst>
                </a:gridCol>
                <a:gridCol w="576806">
                  <a:extLst>
                    <a:ext uri="{9D8B030D-6E8A-4147-A177-3AD203B41FA5}">
                      <a16:colId xmlns:a16="http://schemas.microsoft.com/office/drawing/2014/main" val="2774766882"/>
                    </a:ext>
                  </a:extLst>
                </a:gridCol>
                <a:gridCol w="576806">
                  <a:extLst>
                    <a:ext uri="{9D8B030D-6E8A-4147-A177-3AD203B41FA5}">
                      <a16:colId xmlns:a16="http://schemas.microsoft.com/office/drawing/2014/main" val="51037084"/>
                    </a:ext>
                  </a:extLst>
                </a:gridCol>
                <a:gridCol w="694835">
                  <a:extLst>
                    <a:ext uri="{9D8B030D-6E8A-4147-A177-3AD203B41FA5}">
                      <a16:colId xmlns:a16="http://schemas.microsoft.com/office/drawing/2014/main" val="2619254904"/>
                    </a:ext>
                  </a:extLst>
                </a:gridCol>
                <a:gridCol w="461013">
                  <a:extLst>
                    <a:ext uri="{9D8B030D-6E8A-4147-A177-3AD203B41FA5}">
                      <a16:colId xmlns:a16="http://schemas.microsoft.com/office/drawing/2014/main" val="3504931938"/>
                    </a:ext>
                  </a:extLst>
                </a:gridCol>
                <a:gridCol w="589930">
                  <a:extLst>
                    <a:ext uri="{9D8B030D-6E8A-4147-A177-3AD203B41FA5}">
                      <a16:colId xmlns:a16="http://schemas.microsoft.com/office/drawing/2014/main" val="735350740"/>
                    </a:ext>
                  </a:extLst>
                </a:gridCol>
                <a:gridCol w="589930">
                  <a:extLst>
                    <a:ext uri="{9D8B030D-6E8A-4147-A177-3AD203B41FA5}">
                      <a16:colId xmlns:a16="http://schemas.microsoft.com/office/drawing/2014/main" val="3535314504"/>
                    </a:ext>
                  </a:extLst>
                </a:gridCol>
                <a:gridCol w="897072">
                  <a:extLst>
                    <a:ext uri="{9D8B030D-6E8A-4147-A177-3AD203B41FA5}">
                      <a16:colId xmlns:a16="http://schemas.microsoft.com/office/drawing/2014/main" val="400268614"/>
                    </a:ext>
                  </a:extLst>
                </a:gridCol>
              </a:tblGrid>
              <a:tr h="192020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Возраст ребенка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 строки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 ребенка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детей-инвалидов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проживают в интернатных учреждениях системы: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3113464"/>
                  </a:ext>
                </a:extLst>
              </a:tr>
              <a:tr h="1920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Минздрава России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Минобразования России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Минтруда России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9334962"/>
                  </a:ext>
                </a:extLst>
              </a:tr>
              <a:tr h="3111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впервые </a:t>
                      </a:r>
                      <a:r>
                        <a:rPr lang="ru-RU" sz="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устаноленной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инвалидностью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детей-сирот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впервые установленной инвалидностью (из </a:t>
                      </a:r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2" action="ppaction://hlinkfile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гр. 7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получили медицинскую реабилитацию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впервые установленной инвалидностью (из </a:t>
                      </a:r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3" action="ppaction://hlinkfile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гр. 11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получили медицинскую реабилитацию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впервые установленной инвалидностью (из </a:t>
                      </a:r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4" action="ppaction://hlinkfile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гр. 15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получили медицинскую реабилитацию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8177199"/>
                  </a:ext>
                </a:extLst>
              </a:tr>
              <a:tr h="7809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(из </a:t>
                      </a:r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2" action="ppaction://hlinkfile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гр. 7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впервые установленной инвалидностью (из </a:t>
                      </a:r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5" action="ppaction://hlinkfile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гр. 8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(из </a:t>
                      </a:r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3" action="ppaction://hlinkfile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гр. 11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впервые установленной инвалидностью (из </a:t>
                      </a:r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6" action="ppaction://hlinkfile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гр. 12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(из </a:t>
                      </a:r>
                      <a:r>
                        <a:rPr lang="ru-RU" sz="8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4" action="ppaction://hlinkfile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гр. 15</a:t>
                      </a: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впервые установленной инвалидностью (из </a:t>
                      </a:r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7" action="ppaction://hlinkfile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гр. 16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2557443"/>
                  </a:ext>
                </a:extLst>
              </a:tr>
              <a:tr h="1920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7923596"/>
                  </a:ext>
                </a:extLst>
              </a:tr>
              <a:tr h="19202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0 - 4 года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8265011"/>
                  </a:ext>
                </a:extLst>
              </a:tr>
              <a:tr h="1920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1830072"/>
                  </a:ext>
                </a:extLst>
              </a:tr>
              <a:tr h="19202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5 - 9 лет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0893239"/>
                  </a:ext>
                </a:extLst>
              </a:tr>
              <a:tr h="1920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04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6273140"/>
                  </a:ext>
                </a:extLst>
              </a:tr>
              <a:tr h="19202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10 - 14 лет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1976745"/>
                  </a:ext>
                </a:extLst>
              </a:tr>
              <a:tr h="1920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06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6130729"/>
                  </a:ext>
                </a:extLst>
              </a:tr>
              <a:tr h="19202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15 - 17 лет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07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2804348"/>
                  </a:ext>
                </a:extLst>
              </a:tr>
              <a:tr h="1920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2209400"/>
                  </a:ext>
                </a:extLst>
              </a:tr>
              <a:tr h="19202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(0 - 17 лет)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09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0746844"/>
                  </a:ext>
                </a:extLst>
              </a:tr>
              <a:tr h="1920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7741480"/>
                  </a:ext>
                </a:extLst>
              </a:tr>
            </a:tbl>
          </a:graphicData>
        </a:graphic>
      </p:graphicFrame>
      <p:sp>
        <p:nvSpPr>
          <p:cNvPr id="6" name="Rectangle 2">
            <a:extLst>
              <a:ext uri="{FF2B5EF4-FFF2-40B4-BE49-F238E27FC236}">
                <a16:creationId xmlns:a16="http://schemas.microsoft.com/office/drawing/2014/main" id="{D37CD5E4-C835-4EB2-8BD9-3E777DA82C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197" y="2466442"/>
            <a:ext cx="935269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539580" bIns="45720" numCol="1" anchor="ctr" anchorCtr="0" compatLnSpc="1">
            <a:prstTxWarp prst="textNoShape">
              <a:avLst/>
            </a:prstTxWarp>
            <a:spAutoFit/>
          </a:bodyPr>
          <a:lstStyle>
            <a:lvl1pPr indent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0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(1000) - </a:t>
            </a:r>
            <a:r>
              <a:rPr lang="ru-RU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19                          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79B023FD-8681-4F1B-9E35-596B23237CEE}"/>
              </a:ext>
            </a:extLst>
          </p:cNvPr>
          <p:cNvSpPr/>
          <p:nvPr/>
        </p:nvSpPr>
        <p:spPr>
          <a:xfrm>
            <a:off x="9057736" y="632581"/>
            <a:ext cx="2941607" cy="17639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Межформенный</a:t>
            </a:r>
            <a:r>
              <a:rPr lang="ru-RU" sz="16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контроль: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№30,таблица 2610, сумма строк 2 и 3, графа 4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Форма №19, таблица 1000, сумма строк 9 и 10, графа 4 = </a:t>
            </a:r>
          </a:p>
        </p:txBody>
      </p:sp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id="{C73C65F2-59FF-4259-B85F-04B714F4B03B}"/>
              </a:ext>
            </a:extLst>
          </p:cNvPr>
          <p:cNvCxnSpPr>
            <a:cxnSpLocks/>
          </p:cNvCxnSpPr>
          <p:nvPr/>
        </p:nvCxnSpPr>
        <p:spPr>
          <a:xfrm flipH="1">
            <a:off x="6504322" y="1713532"/>
            <a:ext cx="2501654" cy="15155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736AB226-7E8B-44F0-9714-71176BA94FD2}"/>
              </a:ext>
            </a:extLst>
          </p:cNvPr>
          <p:cNvCxnSpPr>
            <a:cxnSpLocks/>
          </p:cNvCxnSpPr>
          <p:nvPr/>
        </p:nvCxnSpPr>
        <p:spPr>
          <a:xfrm flipH="1">
            <a:off x="2976113" y="1713532"/>
            <a:ext cx="6029865" cy="363484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2761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22FFE09E-B726-49D9-B80E-267AE237E2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7553828"/>
              </p:ext>
            </p:extLst>
          </p:nvPr>
        </p:nvGraphicFramePr>
        <p:xfrm>
          <a:off x="672860" y="776551"/>
          <a:ext cx="7548112" cy="1345547"/>
        </p:xfrm>
        <a:graphic>
          <a:graphicData uri="http://schemas.openxmlformats.org/drawingml/2006/table">
            <a:tbl>
              <a:tblPr firstRow="1" firstCol="1" bandRow="1"/>
              <a:tblGrid>
                <a:gridCol w="2231312">
                  <a:extLst>
                    <a:ext uri="{9D8B030D-6E8A-4147-A177-3AD203B41FA5}">
                      <a16:colId xmlns:a16="http://schemas.microsoft.com/office/drawing/2014/main" val="305010632"/>
                    </a:ext>
                  </a:extLst>
                </a:gridCol>
                <a:gridCol w="631586">
                  <a:extLst>
                    <a:ext uri="{9D8B030D-6E8A-4147-A177-3AD203B41FA5}">
                      <a16:colId xmlns:a16="http://schemas.microsoft.com/office/drawing/2014/main" val="3966121201"/>
                    </a:ext>
                  </a:extLst>
                </a:gridCol>
                <a:gridCol w="962848">
                  <a:extLst>
                    <a:ext uri="{9D8B030D-6E8A-4147-A177-3AD203B41FA5}">
                      <a16:colId xmlns:a16="http://schemas.microsoft.com/office/drawing/2014/main" val="2398868806"/>
                    </a:ext>
                  </a:extLst>
                </a:gridCol>
                <a:gridCol w="1272984">
                  <a:extLst>
                    <a:ext uri="{9D8B030D-6E8A-4147-A177-3AD203B41FA5}">
                      <a16:colId xmlns:a16="http://schemas.microsoft.com/office/drawing/2014/main" val="2305559315"/>
                    </a:ext>
                  </a:extLst>
                </a:gridCol>
                <a:gridCol w="1272984">
                  <a:extLst>
                    <a:ext uri="{9D8B030D-6E8A-4147-A177-3AD203B41FA5}">
                      <a16:colId xmlns:a16="http://schemas.microsoft.com/office/drawing/2014/main" val="1883802034"/>
                    </a:ext>
                  </a:extLst>
                </a:gridCol>
                <a:gridCol w="1176398">
                  <a:extLst>
                    <a:ext uri="{9D8B030D-6E8A-4147-A177-3AD203B41FA5}">
                      <a16:colId xmlns:a16="http://schemas.microsoft.com/office/drawing/2014/main" val="2768504151"/>
                    </a:ext>
                  </a:extLst>
                </a:gridCol>
              </a:tblGrid>
              <a:tr h="16761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Наименование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№</a:t>
                      </a:r>
                      <a:b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строки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Всего, чел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из них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8975628"/>
                  </a:ext>
                </a:extLst>
              </a:tr>
              <a:tr h="2805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 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группы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II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группы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III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группы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6718540"/>
                  </a:ext>
                </a:extLst>
              </a:tr>
              <a:tr h="1676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6122803"/>
                  </a:ext>
                </a:extLst>
              </a:tr>
              <a:tr h="3571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Число лиц, впервые признанных инвалидами, всего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9930987"/>
                  </a:ext>
                </a:extLst>
              </a:tr>
              <a:tr h="1882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взрослых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580610"/>
                  </a:ext>
                </a:extLst>
              </a:tr>
              <a:tr h="1843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           детей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6926439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AAFF9B04-75A0-413E-BDB6-58C72344AB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969" y="484163"/>
            <a:ext cx="1034307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2611)      - форма 30        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</a:t>
            </a: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7B62C82B-D3DD-41E1-BAD2-468D03038D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8382986"/>
              </p:ext>
            </p:extLst>
          </p:nvPr>
        </p:nvGraphicFramePr>
        <p:xfrm>
          <a:off x="577970" y="2516317"/>
          <a:ext cx="8943034" cy="4066063"/>
        </p:xfrm>
        <a:graphic>
          <a:graphicData uri="http://schemas.openxmlformats.org/drawingml/2006/table">
            <a:tbl>
              <a:tblPr/>
              <a:tblGrid>
                <a:gridCol w="586837">
                  <a:extLst>
                    <a:ext uri="{9D8B030D-6E8A-4147-A177-3AD203B41FA5}">
                      <a16:colId xmlns:a16="http://schemas.microsoft.com/office/drawing/2014/main" val="3181682376"/>
                    </a:ext>
                  </a:extLst>
                </a:gridCol>
                <a:gridCol w="372154">
                  <a:extLst>
                    <a:ext uri="{9D8B030D-6E8A-4147-A177-3AD203B41FA5}">
                      <a16:colId xmlns:a16="http://schemas.microsoft.com/office/drawing/2014/main" val="1573524012"/>
                    </a:ext>
                  </a:extLst>
                </a:gridCol>
                <a:gridCol w="403982">
                  <a:extLst>
                    <a:ext uri="{9D8B030D-6E8A-4147-A177-3AD203B41FA5}">
                      <a16:colId xmlns:a16="http://schemas.microsoft.com/office/drawing/2014/main" val="3005592335"/>
                    </a:ext>
                  </a:extLst>
                </a:gridCol>
                <a:gridCol w="464378">
                  <a:extLst>
                    <a:ext uri="{9D8B030D-6E8A-4147-A177-3AD203B41FA5}">
                      <a16:colId xmlns:a16="http://schemas.microsoft.com/office/drawing/2014/main" val="2452682744"/>
                    </a:ext>
                  </a:extLst>
                </a:gridCol>
                <a:gridCol w="489975">
                  <a:extLst>
                    <a:ext uri="{9D8B030D-6E8A-4147-A177-3AD203B41FA5}">
                      <a16:colId xmlns:a16="http://schemas.microsoft.com/office/drawing/2014/main" val="2877305543"/>
                    </a:ext>
                  </a:extLst>
                </a:gridCol>
                <a:gridCol w="449757">
                  <a:extLst>
                    <a:ext uri="{9D8B030D-6E8A-4147-A177-3AD203B41FA5}">
                      <a16:colId xmlns:a16="http://schemas.microsoft.com/office/drawing/2014/main" val="1255464476"/>
                    </a:ext>
                  </a:extLst>
                </a:gridCol>
                <a:gridCol w="489975">
                  <a:extLst>
                    <a:ext uri="{9D8B030D-6E8A-4147-A177-3AD203B41FA5}">
                      <a16:colId xmlns:a16="http://schemas.microsoft.com/office/drawing/2014/main" val="3272255440"/>
                    </a:ext>
                  </a:extLst>
                </a:gridCol>
                <a:gridCol w="489975">
                  <a:extLst>
                    <a:ext uri="{9D8B030D-6E8A-4147-A177-3AD203B41FA5}">
                      <a16:colId xmlns:a16="http://schemas.microsoft.com/office/drawing/2014/main" val="3532002807"/>
                    </a:ext>
                  </a:extLst>
                </a:gridCol>
                <a:gridCol w="489975">
                  <a:extLst>
                    <a:ext uri="{9D8B030D-6E8A-4147-A177-3AD203B41FA5}">
                      <a16:colId xmlns:a16="http://schemas.microsoft.com/office/drawing/2014/main" val="392011615"/>
                    </a:ext>
                  </a:extLst>
                </a:gridCol>
                <a:gridCol w="489975">
                  <a:extLst>
                    <a:ext uri="{9D8B030D-6E8A-4147-A177-3AD203B41FA5}">
                      <a16:colId xmlns:a16="http://schemas.microsoft.com/office/drawing/2014/main" val="3428945188"/>
                    </a:ext>
                  </a:extLst>
                </a:gridCol>
                <a:gridCol w="489975">
                  <a:extLst>
                    <a:ext uri="{9D8B030D-6E8A-4147-A177-3AD203B41FA5}">
                      <a16:colId xmlns:a16="http://schemas.microsoft.com/office/drawing/2014/main" val="1894401115"/>
                    </a:ext>
                  </a:extLst>
                </a:gridCol>
                <a:gridCol w="489975">
                  <a:extLst>
                    <a:ext uri="{9D8B030D-6E8A-4147-A177-3AD203B41FA5}">
                      <a16:colId xmlns:a16="http://schemas.microsoft.com/office/drawing/2014/main" val="3814888266"/>
                    </a:ext>
                  </a:extLst>
                </a:gridCol>
                <a:gridCol w="489975">
                  <a:extLst>
                    <a:ext uri="{9D8B030D-6E8A-4147-A177-3AD203B41FA5}">
                      <a16:colId xmlns:a16="http://schemas.microsoft.com/office/drawing/2014/main" val="368446862"/>
                    </a:ext>
                  </a:extLst>
                </a:gridCol>
                <a:gridCol w="590236">
                  <a:extLst>
                    <a:ext uri="{9D8B030D-6E8A-4147-A177-3AD203B41FA5}">
                      <a16:colId xmlns:a16="http://schemas.microsoft.com/office/drawing/2014/main" val="811622373"/>
                    </a:ext>
                  </a:extLst>
                </a:gridCol>
                <a:gridCol w="489975">
                  <a:extLst>
                    <a:ext uri="{9D8B030D-6E8A-4147-A177-3AD203B41FA5}">
                      <a16:colId xmlns:a16="http://schemas.microsoft.com/office/drawing/2014/main" val="596507820"/>
                    </a:ext>
                  </a:extLst>
                </a:gridCol>
                <a:gridCol w="590236">
                  <a:extLst>
                    <a:ext uri="{9D8B030D-6E8A-4147-A177-3AD203B41FA5}">
                      <a16:colId xmlns:a16="http://schemas.microsoft.com/office/drawing/2014/main" val="2511554855"/>
                    </a:ext>
                  </a:extLst>
                </a:gridCol>
                <a:gridCol w="590236">
                  <a:extLst>
                    <a:ext uri="{9D8B030D-6E8A-4147-A177-3AD203B41FA5}">
                      <a16:colId xmlns:a16="http://schemas.microsoft.com/office/drawing/2014/main" val="1464728472"/>
                    </a:ext>
                  </a:extLst>
                </a:gridCol>
                <a:gridCol w="485443">
                  <a:extLst>
                    <a:ext uri="{9D8B030D-6E8A-4147-A177-3AD203B41FA5}">
                      <a16:colId xmlns:a16="http://schemas.microsoft.com/office/drawing/2014/main" val="166459309"/>
                    </a:ext>
                  </a:extLst>
                </a:gridCol>
              </a:tblGrid>
              <a:tr h="129314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Возраст ребенка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 строки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 ребенка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детей-инвалидов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проживают в интернатных учреждениях системы: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003192"/>
                  </a:ext>
                </a:extLst>
              </a:tr>
              <a:tr h="1675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Минздрава России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Минобразования России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Минтруда России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8930827"/>
                  </a:ext>
                </a:extLst>
              </a:tr>
              <a:tr h="3725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впервые </a:t>
                      </a:r>
                      <a:r>
                        <a:rPr lang="ru-RU" sz="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устаноленной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инвалидностью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детей-сирот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впервые установленной инвалидностью (из </a:t>
                      </a:r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2" action="ppaction://hlinkfile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гр. 7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получили медицинскую реабилитацию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впервые установленной инвалидностью (из </a:t>
                      </a:r>
                      <a:r>
                        <a:rPr lang="ru-RU" sz="8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3" action="ppaction://hlinkfile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гр. 11</a:t>
                      </a: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получили медицинскую реабилитацию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впервые установленной инвалидностью (из </a:t>
                      </a:r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4" action="ppaction://hlinkfile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гр. 15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получили медицинскую реабилитацию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1315888"/>
                  </a:ext>
                </a:extLst>
              </a:tr>
              <a:tr h="7825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(из </a:t>
                      </a:r>
                      <a:r>
                        <a:rPr lang="ru-RU" sz="8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2" action="ppaction://hlinkfile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гр. 7</a:t>
                      </a: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впервые установленной инвалидностью (из </a:t>
                      </a:r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5" action="ppaction://hlinkfile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гр. 8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(из </a:t>
                      </a:r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3" action="ppaction://hlinkfile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гр. 11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впервые установленной инвалидностью (из </a:t>
                      </a:r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6" action="ppaction://hlinkfile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гр. 12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(из </a:t>
                      </a:r>
                      <a:r>
                        <a:rPr lang="ru-RU" sz="8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4" action="ppaction://hlinkfile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гр. 15</a:t>
                      </a: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впервые установленной инвалидностью (из </a:t>
                      </a:r>
                      <a:r>
                        <a:rPr lang="ru-RU" sz="8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7" action="ppaction://hlinkfile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гр. 16</a:t>
                      </a: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3215693"/>
                  </a:ext>
                </a:extLst>
              </a:tr>
              <a:tr h="1675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6033384"/>
                  </a:ext>
                </a:extLst>
              </a:tr>
              <a:tr h="16757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0 - 4 года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2105697"/>
                  </a:ext>
                </a:extLst>
              </a:tr>
              <a:tr h="1675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3820569"/>
                  </a:ext>
                </a:extLst>
              </a:tr>
              <a:tr h="16757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5 - 9 лет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2767832"/>
                  </a:ext>
                </a:extLst>
              </a:tr>
              <a:tr h="1675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04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4334983"/>
                  </a:ext>
                </a:extLst>
              </a:tr>
              <a:tr h="16757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10 - 14 лет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0815472"/>
                  </a:ext>
                </a:extLst>
              </a:tr>
              <a:tr h="1675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06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5856067"/>
                  </a:ext>
                </a:extLst>
              </a:tr>
              <a:tr h="16757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15 - 17 лет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07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7151446"/>
                  </a:ext>
                </a:extLst>
              </a:tr>
              <a:tr h="1675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5965778"/>
                  </a:ext>
                </a:extLst>
              </a:tr>
              <a:tr h="16757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(0 - 17 лет)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09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8644607"/>
                  </a:ext>
                </a:extLst>
              </a:tr>
              <a:tr h="1675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1697668"/>
                  </a:ext>
                </a:extLst>
              </a:tr>
            </a:tbl>
          </a:graphicData>
        </a:graphic>
      </p:graphicFrame>
      <p:sp>
        <p:nvSpPr>
          <p:cNvPr id="6" name="Rectangle 2">
            <a:extLst>
              <a:ext uri="{FF2B5EF4-FFF2-40B4-BE49-F238E27FC236}">
                <a16:creationId xmlns:a16="http://schemas.microsoft.com/office/drawing/2014/main" id="{5A8BBE64-22E4-4213-A107-480CC9EAAB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32" y="2243720"/>
            <a:ext cx="1042071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539580" bIns="45720" numCol="1" anchor="ctr" anchorCtr="0" compatLnSpc="1">
            <a:prstTxWarp prst="textNoShape">
              <a:avLst/>
            </a:prstTxWarp>
            <a:spAutoFit/>
          </a:bodyPr>
          <a:lstStyle>
            <a:lvl1pPr indent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(1000)     - форма 19                                      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AC8E8E83-A1DC-4734-99F9-E01B73EAFEBD}"/>
              </a:ext>
            </a:extLst>
          </p:cNvPr>
          <p:cNvSpPr/>
          <p:nvPr/>
        </p:nvSpPr>
        <p:spPr>
          <a:xfrm>
            <a:off x="8850703" y="577971"/>
            <a:ext cx="3209026" cy="169652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Межформенный</a:t>
            </a:r>
            <a:r>
              <a:rPr lang="ru-RU" sz="16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контроль: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№30,таблица 2611, строка 3, графа 3 = 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№19, таблица 1000, сумма строк 9 и 10, графа 5 </a:t>
            </a:r>
          </a:p>
          <a:p>
            <a:pPr algn="ctr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266520EC-035F-4284-82E0-467062342E46}"/>
              </a:ext>
            </a:extLst>
          </p:cNvPr>
          <p:cNvCxnSpPr>
            <a:cxnSpLocks/>
          </p:cNvCxnSpPr>
          <p:nvPr/>
        </p:nvCxnSpPr>
        <p:spPr>
          <a:xfrm flipH="1">
            <a:off x="4546122" y="1380226"/>
            <a:ext cx="4132052" cy="67286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id="{C0DEB8B5-ED0D-4BFF-A628-BDE64B9388F8}"/>
              </a:ext>
            </a:extLst>
          </p:cNvPr>
          <p:cNvCxnSpPr/>
          <p:nvPr/>
        </p:nvCxnSpPr>
        <p:spPr>
          <a:xfrm flipH="1">
            <a:off x="2976113" y="1380226"/>
            <a:ext cx="5702061" cy="489117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4819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E61F4131-4AAD-42C2-A220-BC0AC5A90D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286173"/>
              </p:ext>
            </p:extLst>
          </p:nvPr>
        </p:nvGraphicFramePr>
        <p:xfrm>
          <a:off x="720969" y="512347"/>
          <a:ext cx="8721965" cy="4322638"/>
        </p:xfrm>
        <a:graphic>
          <a:graphicData uri="http://schemas.openxmlformats.org/drawingml/2006/table">
            <a:tbl>
              <a:tblPr/>
              <a:tblGrid>
                <a:gridCol w="572332">
                  <a:extLst>
                    <a:ext uri="{9D8B030D-6E8A-4147-A177-3AD203B41FA5}">
                      <a16:colId xmlns:a16="http://schemas.microsoft.com/office/drawing/2014/main" val="1489582434"/>
                    </a:ext>
                  </a:extLst>
                </a:gridCol>
                <a:gridCol w="362955">
                  <a:extLst>
                    <a:ext uri="{9D8B030D-6E8A-4147-A177-3AD203B41FA5}">
                      <a16:colId xmlns:a16="http://schemas.microsoft.com/office/drawing/2014/main" val="4287410759"/>
                    </a:ext>
                  </a:extLst>
                </a:gridCol>
                <a:gridCol w="369033">
                  <a:extLst>
                    <a:ext uri="{9D8B030D-6E8A-4147-A177-3AD203B41FA5}">
                      <a16:colId xmlns:a16="http://schemas.microsoft.com/office/drawing/2014/main" val="383064315"/>
                    </a:ext>
                  </a:extLst>
                </a:gridCol>
                <a:gridCol w="477862">
                  <a:extLst>
                    <a:ext uri="{9D8B030D-6E8A-4147-A177-3AD203B41FA5}">
                      <a16:colId xmlns:a16="http://schemas.microsoft.com/office/drawing/2014/main" val="2515644397"/>
                    </a:ext>
                  </a:extLst>
                </a:gridCol>
                <a:gridCol w="477862">
                  <a:extLst>
                    <a:ext uri="{9D8B030D-6E8A-4147-A177-3AD203B41FA5}">
                      <a16:colId xmlns:a16="http://schemas.microsoft.com/office/drawing/2014/main" val="45022767"/>
                    </a:ext>
                  </a:extLst>
                </a:gridCol>
                <a:gridCol w="438640">
                  <a:extLst>
                    <a:ext uri="{9D8B030D-6E8A-4147-A177-3AD203B41FA5}">
                      <a16:colId xmlns:a16="http://schemas.microsoft.com/office/drawing/2014/main" val="3329521165"/>
                    </a:ext>
                  </a:extLst>
                </a:gridCol>
                <a:gridCol w="477862">
                  <a:extLst>
                    <a:ext uri="{9D8B030D-6E8A-4147-A177-3AD203B41FA5}">
                      <a16:colId xmlns:a16="http://schemas.microsoft.com/office/drawing/2014/main" val="939639981"/>
                    </a:ext>
                  </a:extLst>
                </a:gridCol>
                <a:gridCol w="477862">
                  <a:extLst>
                    <a:ext uri="{9D8B030D-6E8A-4147-A177-3AD203B41FA5}">
                      <a16:colId xmlns:a16="http://schemas.microsoft.com/office/drawing/2014/main" val="1761852823"/>
                    </a:ext>
                  </a:extLst>
                </a:gridCol>
                <a:gridCol w="477862">
                  <a:extLst>
                    <a:ext uri="{9D8B030D-6E8A-4147-A177-3AD203B41FA5}">
                      <a16:colId xmlns:a16="http://schemas.microsoft.com/office/drawing/2014/main" val="3474334228"/>
                    </a:ext>
                  </a:extLst>
                </a:gridCol>
                <a:gridCol w="713268">
                  <a:extLst>
                    <a:ext uri="{9D8B030D-6E8A-4147-A177-3AD203B41FA5}">
                      <a16:colId xmlns:a16="http://schemas.microsoft.com/office/drawing/2014/main" val="4020504877"/>
                    </a:ext>
                  </a:extLst>
                </a:gridCol>
                <a:gridCol w="394678">
                  <a:extLst>
                    <a:ext uri="{9D8B030D-6E8A-4147-A177-3AD203B41FA5}">
                      <a16:colId xmlns:a16="http://schemas.microsoft.com/office/drawing/2014/main" val="132076952"/>
                    </a:ext>
                  </a:extLst>
                </a:gridCol>
                <a:gridCol w="492369">
                  <a:extLst>
                    <a:ext uri="{9D8B030D-6E8A-4147-A177-3AD203B41FA5}">
                      <a16:colId xmlns:a16="http://schemas.microsoft.com/office/drawing/2014/main" val="1331492068"/>
                    </a:ext>
                  </a:extLst>
                </a:gridCol>
                <a:gridCol w="545123">
                  <a:extLst>
                    <a:ext uri="{9D8B030D-6E8A-4147-A177-3AD203B41FA5}">
                      <a16:colId xmlns:a16="http://schemas.microsoft.com/office/drawing/2014/main" val="3425155769"/>
                    </a:ext>
                  </a:extLst>
                </a:gridCol>
                <a:gridCol w="585155">
                  <a:extLst>
                    <a:ext uri="{9D8B030D-6E8A-4147-A177-3AD203B41FA5}">
                      <a16:colId xmlns:a16="http://schemas.microsoft.com/office/drawing/2014/main" val="3901850894"/>
                    </a:ext>
                  </a:extLst>
                </a:gridCol>
                <a:gridCol w="454887">
                  <a:extLst>
                    <a:ext uri="{9D8B030D-6E8A-4147-A177-3AD203B41FA5}">
                      <a16:colId xmlns:a16="http://schemas.microsoft.com/office/drawing/2014/main" val="2525386131"/>
                    </a:ext>
                  </a:extLst>
                </a:gridCol>
                <a:gridCol w="524110">
                  <a:extLst>
                    <a:ext uri="{9D8B030D-6E8A-4147-A177-3AD203B41FA5}">
                      <a16:colId xmlns:a16="http://schemas.microsoft.com/office/drawing/2014/main" val="2705434096"/>
                    </a:ext>
                  </a:extLst>
                </a:gridCol>
                <a:gridCol w="406663">
                  <a:extLst>
                    <a:ext uri="{9D8B030D-6E8A-4147-A177-3AD203B41FA5}">
                      <a16:colId xmlns:a16="http://schemas.microsoft.com/office/drawing/2014/main" val="222263844"/>
                    </a:ext>
                  </a:extLst>
                </a:gridCol>
                <a:gridCol w="473442">
                  <a:extLst>
                    <a:ext uri="{9D8B030D-6E8A-4147-A177-3AD203B41FA5}">
                      <a16:colId xmlns:a16="http://schemas.microsoft.com/office/drawing/2014/main" val="2941966784"/>
                    </a:ext>
                  </a:extLst>
                </a:gridCol>
              </a:tblGrid>
              <a:tr h="215080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Возраст ребенка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 строки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 ребенка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детей-инвалидов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проживают в интернатных учреждениях системы: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2301108"/>
                  </a:ext>
                </a:extLst>
              </a:tr>
              <a:tr h="2150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Минздрава России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Минобразования России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Минтруда России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7300710"/>
                  </a:ext>
                </a:extLst>
              </a:tr>
              <a:tr h="4819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впервые </a:t>
                      </a:r>
                      <a:r>
                        <a:rPr lang="ru-RU" sz="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устаноленной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инвалидностью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детей-сирот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впервые установленной инвалидностью (из </a:t>
                      </a:r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2" action="ppaction://hlinkfile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гр. 7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получили медицинскую реабилитацию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впервые установленной инвалидностью (из </a:t>
                      </a:r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3" action="ppaction://hlinkfile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гр. 11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получили медицинскую реабилитацию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впервые установленной инвалидностью (из </a:t>
                      </a:r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4" action="ppaction://hlinkfile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гр. 15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получили медицинскую реабилитацию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513935"/>
                  </a:ext>
                </a:extLst>
              </a:tr>
              <a:tr h="9230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(из </a:t>
                      </a:r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2" action="ppaction://hlinkfile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гр. 7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впервые установленной инвалидностью (из </a:t>
                      </a:r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5" action="ppaction://hlinkfile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гр. 8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(из </a:t>
                      </a:r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3" action="ppaction://hlinkfile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гр. 11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впервые установленной инвалидностью (из </a:t>
                      </a:r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6" action="ppaction://hlinkfile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гр. 12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(из </a:t>
                      </a:r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4" action="ppaction://hlinkfile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гр. 15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впервые установленной инвалидностью (из </a:t>
                      </a:r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7" action="ppaction://hlinkfile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гр. 16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7856381"/>
                  </a:ext>
                </a:extLst>
              </a:tr>
              <a:tr h="2150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4391987"/>
                  </a:ext>
                </a:extLst>
              </a:tr>
              <a:tr h="21508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0 - 4 года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2112743"/>
                  </a:ext>
                </a:extLst>
              </a:tr>
              <a:tr h="2150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91707"/>
                  </a:ext>
                </a:extLst>
              </a:tr>
              <a:tr h="21508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5 - 9 лет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4150836"/>
                  </a:ext>
                </a:extLst>
              </a:tr>
              <a:tr h="2150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04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8236747"/>
                  </a:ext>
                </a:extLst>
              </a:tr>
              <a:tr h="21508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10 - 14 лет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5809186"/>
                  </a:ext>
                </a:extLst>
              </a:tr>
              <a:tr h="2150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06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576884"/>
                  </a:ext>
                </a:extLst>
              </a:tr>
              <a:tr h="21508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15 - 17 лет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07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6087192"/>
                  </a:ext>
                </a:extLst>
              </a:tr>
              <a:tr h="2150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3514175"/>
                  </a:ext>
                </a:extLst>
              </a:tr>
              <a:tr h="21508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(0 - 17 лет)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09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6873805"/>
                  </a:ext>
                </a:extLst>
              </a:tr>
              <a:tr h="2669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908" marR="26908" marT="44269" marB="44269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1492110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AC79159E-985A-4831-8C12-D2C7822A36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0970" y="235348"/>
            <a:ext cx="1414120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539580" bIns="45720" numCol="1" anchor="ctr" anchorCtr="0" compatLnSpc="1">
            <a:prstTxWarp prst="textNoShape">
              <a:avLst/>
            </a:prstTxWarp>
            <a:spAutoFit/>
          </a:bodyPr>
          <a:lstStyle>
            <a:lvl1pPr indent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(1000)     - </a:t>
            </a:r>
            <a:r>
              <a:rPr kumimoji="0" lang="ru-RU" altLang="ru-RU" sz="1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форма 19                                  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FB857BD7-8ACE-440A-8ADC-0E0712F6F1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4249486"/>
              </p:ext>
            </p:extLst>
          </p:nvPr>
        </p:nvGraphicFramePr>
        <p:xfrm>
          <a:off x="720968" y="5243731"/>
          <a:ext cx="8721964" cy="1508760"/>
        </p:xfrm>
        <a:graphic>
          <a:graphicData uri="http://schemas.openxmlformats.org/drawingml/2006/table">
            <a:tbl>
              <a:tblPr/>
              <a:tblGrid>
                <a:gridCol w="1930014">
                  <a:extLst>
                    <a:ext uri="{9D8B030D-6E8A-4147-A177-3AD203B41FA5}">
                      <a16:colId xmlns:a16="http://schemas.microsoft.com/office/drawing/2014/main" val="2162237740"/>
                    </a:ext>
                  </a:extLst>
                </a:gridCol>
                <a:gridCol w="250918">
                  <a:extLst>
                    <a:ext uri="{9D8B030D-6E8A-4147-A177-3AD203B41FA5}">
                      <a16:colId xmlns:a16="http://schemas.microsoft.com/office/drawing/2014/main" val="2632989759"/>
                    </a:ext>
                  </a:extLst>
                </a:gridCol>
                <a:gridCol w="673055">
                  <a:extLst>
                    <a:ext uri="{9D8B030D-6E8A-4147-A177-3AD203B41FA5}">
                      <a16:colId xmlns:a16="http://schemas.microsoft.com/office/drawing/2014/main" val="512448595"/>
                    </a:ext>
                  </a:extLst>
                </a:gridCol>
                <a:gridCol w="673055">
                  <a:extLst>
                    <a:ext uri="{9D8B030D-6E8A-4147-A177-3AD203B41FA5}">
                      <a16:colId xmlns:a16="http://schemas.microsoft.com/office/drawing/2014/main" val="1208462667"/>
                    </a:ext>
                  </a:extLst>
                </a:gridCol>
                <a:gridCol w="753348">
                  <a:extLst>
                    <a:ext uri="{9D8B030D-6E8A-4147-A177-3AD203B41FA5}">
                      <a16:colId xmlns:a16="http://schemas.microsoft.com/office/drawing/2014/main" val="1029016785"/>
                    </a:ext>
                  </a:extLst>
                </a:gridCol>
                <a:gridCol w="836596">
                  <a:extLst>
                    <a:ext uri="{9D8B030D-6E8A-4147-A177-3AD203B41FA5}">
                      <a16:colId xmlns:a16="http://schemas.microsoft.com/office/drawing/2014/main" val="938171368"/>
                    </a:ext>
                  </a:extLst>
                </a:gridCol>
                <a:gridCol w="673055">
                  <a:extLst>
                    <a:ext uri="{9D8B030D-6E8A-4147-A177-3AD203B41FA5}">
                      <a16:colId xmlns:a16="http://schemas.microsoft.com/office/drawing/2014/main" val="4044432379"/>
                    </a:ext>
                  </a:extLst>
                </a:gridCol>
                <a:gridCol w="836596">
                  <a:extLst>
                    <a:ext uri="{9D8B030D-6E8A-4147-A177-3AD203B41FA5}">
                      <a16:colId xmlns:a16="http://schemas.microsoft.com/office/drawing/2014/main" val="2517499983"/>
                    </a:ext>
                  </a:extLst>
                </a:gridCol>
                <a:gridCol w="836596">
                  <a:extLst>
                    <a:ext uri="{9D8B030D-6E8A-4147-A177-3AD203B41FA5}">
                      <a16:colId xmlns:a16="http://schemas.microsoft.com/office/drawing/2014/main" val="1522373678"/>
                    </a:ext>
                  </a:extLst>
                </a:gridCol>
                <a:gridCol w="585676">
                  <a:extLst>
                    <a:ext uri="{9D8B030D-6E8A-4147-A177-3AD203B41FA5}">
                      <a16:colId xmlns:a16="http://schemas.microsoft.com/office/drawing/2014/main" val="2360354245"/>
                    </a:ext>
                  </a:extLst>
                </a:gridCol>
                <a:gridCol w="673055">
                  <a:extLst>
                    <a:ext uri="{9D8B030D-6E8A-4147-A177-3AD203B41FA5}">
                      <a16:colId xmlns:a16="http://schemas.microsoft.com/office/drawing/2014/main" val="4092621108"/>
                    </a:ext>
                  </a:extLst>
                </a:gridCol>
              </a:tblGrid>
              <a:tr h="127888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Наименование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показателей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№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стр.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 отчетный год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Состоит на конец отчетного года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8887915"/>
                  </a:ext>
                </a:extLst>
              </a:tr>
              <a:tr h="1278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поступило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выбыло (без учета гр.5)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умерло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всего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в возрасте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дети категории «ребенок-инвалид»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(из гр. 7)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1330025"/>
                  </a:ext>
                </a:extLst>
              </a:tr>
              <a:tr h="5115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всего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т.ч.                   в возрасте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 1 года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0–12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месяцев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(11 мес. 29 дн.)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1–3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года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(2 года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 мес. 29 дн.)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 года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 старше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3768361"/>
                  </a:ext>
                </a:extLst>
              </a:tr>
              <a:tr h="1138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5616131"/>
                  </a:ext>
                </a:extLst>
              </a:tr>
              <a:tr h="1278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Численность детей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2165791"/>
                  </a:ext>
                </a:extLst>
              </a:tr>
              <a:tr h="2557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из них дети, оставшиеся без попечения родителей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8546412"/>
                  </a:ext>
                </a:extLst>
              </a:tr>
              <a:tr h="1278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из них дети - сироты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1381629"/>
                  </a:ext>
                </a:extLst>
              </a:tr>
            </a:tbl>
          </a:graphicData>
        </a:graphic>
      </p:graphicFrame>
      <p:sp>
        <p:nvSpPr>
          <p:cNvPr id="5" name="Rectangle 2">
            <a:extLst>
              <a:ext uri="{FF2B5EF4-FFF2-40B4-BE49-F238E27FC236}">
                <a16:creationId xmlns:a16="http://schemas.microsoft.com/office/drawing/2014/main" id="{27BE5C88-261B-4A7D-A3F4-A1BD43FC70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631" y="4803083"/>
            <a:ext cx="132225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КОНТИНГЕНТЫ ДОМА РЕБЕНКА, ЧЕЛОВЕК</a:t>
            </a:r>
            <a:endParaRPr kumimoji="0" lang="ru-RU" altLang="ru-RU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(2120)  -</a:t>
            </a:r>
            <a:r>
              <a:rPr kumimoji="0" lang="ru-RU" altLang="ru-RU" sz="1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форма № 41                                                                                                                                                            </a:t>
            </a:r>
            <a:endParaRPr kumimoji="0" lang="ru-RU" altLang="ru-RU" sz="1400" b="0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6D048403-C106-42EF-A48A-DD1B4975DF24}"/>
              </a:ext>
            </a:extLst>
          </p:cNvPr>
          <p:cNvSpPr/>
          <p:nvPr/>
        </p:nvSpPr>
        <p:spPr>
          <a:xfrm>
            <a:off x="9838591" y="1468315"/>
            <a:ext cx="2268415" cy="392137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i="1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Межформенный</a:t>
            </a:r>
            <a:r>
              <a:rPr lang="ru-RU" sz="1600" b="1" i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контроль: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№19, таблица 1000, сумма строк 9 и 10, графа 6 =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№41 таблица 2120 строка 1 графа 11 </a:t>
            </a:r>
          </a:p>
        </p:txBody>
      </p: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FBC4506C-9DA5-45EC-9C61-97A29BB4E58C}"/>
              </a:ext>
            </a:extLst>
          </p:cNvPr>
          <p:cNvCxnSpPr>
            <a:cxnSpLocks/>
          </p:cNvCxnSpPr>
          <p:nvPr/>
        </p:nvCxnSpPr>
        <p:spPr>
          <a:xfrm flipH="1">
            <a:off x="3446586" y="3156438"/>
            <a:ext cx="6277706" cy="135968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id="{9CBE6240-537E-4BB9-AF6C-4B9B4897E9F4}"/>
              </a:ext>
            </a:extLst>
          </p:cNvPr>
          <p:cNvCxnSpPr>
            <a:cxnSpLocks/>
          </p:cNvCxnSpPr>
          <p:nvPr/>
        </p:nvCxnSpPr>
        <p:spPr>
          <a:xfrm flipH="1">
            <a:off x="9143994" y="3288323"/>
            <a:ext cx="580298" cy="298547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9157702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202</TotalTime>
  <Words>1553</Words>
  <Application>Microsoft Office PowerPoint</Application>
  <PresentationFormat>Широкоэкранный</PresentationFormat>
  <Paragraphs>832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Times New Roman</vt:lpstr>
      <vt:lpstr>Trebuchet MS</vt:lpstr>
      <vt:lpstr>Wingdings 3</vt:lpstr>
      <vt:lpstr>Аспект</vt:lpstr>
      <vt:lpstr>Годовой отчет федерального статистического наблюдения ф. № 19 «Сведения о детях-инвалидах», утверждён приказом Росстата от 27.12.2016 г.  №866</vt:lpstr>
      <vt:lpstr>Презентация PowerPoint</vt:lpstr>
      <vt:lpstr>Межформенный контроль: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Годовой отчет федерального статистического наблюдения ф. № 19 «Сведения о детях-инвалидах», утверждён приказом Росстата от 27.12.2016 №866</dc:title>
  <dc:creator>Пользователь</dc:creator>
  <cp:lastModifiedBy>Пользователь</cp:lastModifiedBy>
  <cp:revision>26</cp:revision>
  <cp:lastPrinted>2023-11-08T11:39:27Z</cp:lastPrinted>
  <dcterms:created xsi:type="dcterms:W3CDTF">2023-09-25T13:13:47Z</dcterms:created>
  <dcterms:modified xsi:type="dcterms:W3CDTF">2023-11-15T08:00:57Z</dcterms:modified>
</cp:coreProperties>
</file>